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050" r:id="rId4"/>
  </p:sldMasterIdLst>
  <p:notesMasterIdLst>
    <p:notesMasterId r:id="rId31"/>
  </p:notesMasterIdLst>
  <p:handoutMasterIdLst>
    <p:handoutMasterId r:id="rId32"/>
  </p:handoutMasterIdLst>
  <p:sldIdLst>
    <p:sldId id="341" r:id="rId5"/>
    <p:sldId id="336" r:id="rId6"/>
    <p:sldId id="342" r:id="rId7"/>
    <p:sldId id="343" r:id="rId8"/>
    <p:sldId id="344" r:id="rId9"/>
    <p:sldId id="347" r:id="rId10"/>
    <p:sldId id="346"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5" r:id="rId24"/>
    <p:sldId id="360" r:id="rId25"/>
    <p:sldId id="367" r:id="rId26"/>
    <p:sldId id="345" r:id="rId27"/>
    <p:sldId id="361" r:id="rId28"/>
    <p:sldId id="363" r:id="rId29"/>
    <p:sldId id="362" r:id="rId30"/>
  </p:sldIdLst>
  <p:sldSz cx="9144000" cy="6858000" type="screen4x3"/>
  <p:notesSz cx="6794500" cy="9931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28"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28"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28"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28"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28"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28"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28"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28"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28" charset="-128"/>
        <a:cs typeface="+mn-cs"/>
      </a:defRPr>
    </a:lvl9pPr>
  </p:defaultTextStyle>
  <p:extLst>
    <p:ext uri="{EFAFB233-063F-42B5-8137-9DF3F51BA10A}">
      <p15:sldGuideLst xmlns:p15="http://schemas.microsoft.com/office/powerpoint/2012/main">
        <p15:guide id="1" orient="horz" pos="1162">
          <p15:clr>
            <a:srgbClr val="A4A3A4"/>
          </p15:clr>
        </p15:guide>
        <p15:guide id="2" pos="2088">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00CC66"/>
    <a:srgbClr val="66FF33"/>
    <a:srgbClr val="99FF99"/>
    <a:srgbClr val="66FFCC"/>
    <a:srgbClr val="FF99FF"/>
    <a:srgbClr val="00CC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91" autoAdjust="0"/>
  </p:normalViewPr>
  <p:slideViewPr>
    <p:cSldViewPr snapToGrid="0" showGuides="1">
      <p:cViewPr varScale="1">
        <p:scale>
          <a:sx n="80" d="100"/>
          <a:sy n="80" d="100"/>
        </p:scale>
        <p:origin x="1550" y="58"/>
      </p:cViewPr>
      <p:guideLst>
        <p:guide orient="horz" pos="1162"/>
        <p:guide pos="20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206"/>
    </p:cViewPr>
  </p:sorterViewPr>
  <p:notesViewPr>
    <p:cSldViewPr snapToGrid="0" showGuides="1">
      <p:cViewPr>
        <p:scale>
          <a:sx n="100" d="100"/>
          <a:sy n="100" d="100"/>
        </p:scale>
        <p:origin x="-1656" y="126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4"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hdr" sz="quarter"/>
          </p:nvPr>
        </p:nvSpPr>
        <p:spPr bwMode="auto">
          <a:xfrm>
            <a:off x="0" y="0"/>
            <a:ext cx="29432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t" anchorCtr="0" compatLnSpc="1">
            <a:prstTxWarp prst="textNoShape">
              <a:avLst/>
            </a:prstTxWarp>
          </a:bodyPr>
          <a:lstStyle>
            <a:lvl1pPr defTabSz="954088">
              <a:defRPr sz="1300">
                <a:latin typeface="Arial" charset="0"/>
              </a:defRPr>
            </a:lvl1pPr>
          </a:lstStyle>
          <a:p>
            <a:pPr>
              <a:defRPr/>
            </a:pPr>
            <a:endParaRPr lang="en-GB"/>
          </a:p>
        </p:txBody>
      </p:sp>
      <p:sp>
        <p:nvSpPr>
          <p:cNvPr id="445443" name="Rectangle 3"/>
          <p:cNvSpPr>
            <a:spLocks noGrp="1" noChangeArrowheads="1"/>
          </p:cNvSpPr>
          <p:nvPr>
            <p:ph type="dt" sz="quarter" idx="1"/>
          </p:nvPr>
        </p:nvSpPr>
        <p:spPr bwMode="auto">
          <a:xfrm>
            <a:off x="3851275" y="0"/>
            <a:ext cx="29432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t" anchorCtr="0" compatLnSpc="1">
            <a:prstTxWarp prst="textNoShape">
              <a:avLst/>
            </a:prstTxWarp>
          </a:bodyPr>
          <a:lstStyle>
            <a:lvl1pPr algn="r" defTabSz="954088">
              <a:defRPr sz="1300">
                <a:latin typeface="Arial" charset="0"/>
              </a:defRPr>
            </a:lvl1pPr>
          </a:lstStyle>
          <a:p>
            <a:pPr>
              <a:defRPr/>
            </a:pPr>
            <a:endParaRPr lang="en-GB"/>
          </a:p>
        </p:txBody>
      </p:sp>
      <p:sp>
        <p:nvSpPr>
          <p:cNvPr id="445444" name="Rectangle 4"/>
          <p:cNvSpPr>
            <a:spLocks noGrp="1" noChangeArrowheads="1"/>
          </p:cNvSpPr>
          <p:nvPr>
            <p:ph type="ftr" sz="quarter" idx="2"/>
          </p:nvPr>
        </p:nvSpPr>
        <p:spPr bwMode="auto">
          <a:xfrm>
            <a:off x="0" y="9434513"/>
            <a:ext cx="29432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b" anchorCtr="0" compatLnSpc="1">
            <a:prstTxWarp prst="textNoShape">
              <a:avLst/>
            </a:prstTxWarp>
          </a:bodyPr>
          <a:lstStyle>
            <a:lvl1pPr defTabSz="954088">
              <a:defRPr sz="1300">
                <a:latin typeface="Arial" charset="0"/>
              </a:defRPr>
            </a:lvl1pPr>
          </a:lstStyle>
          <a:p>
            <a:pPr>
              <a:defRPr/>
            </a:pPr>
            <a:endParaRPr lang="en-GB"/>
          </a:p>
        </p:txBody>
      </p:sp>
      <p:sp>
        <p:nvSpPr>
          <p:cNvPr id="445445" name="Rectangle 5"/>
          <p:cNvSpPr>
            <a:spLocks noGrp="1" noChangeArrowheads="1"/>
          </p:cNvSpPr>
          <p:nvPr>
            <p:ph type="sldNum" sz="quarter" idx="3"/>
          </p:nvPr>
        </p:nvSpPr>
        <p:spPr bwMode="auto">
          <a:xfrm>
            <a:off x="3851275" y="9434513"/>
            <a:ext cx="29432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b" anchorCtr="0" compatLnSpc="1">
            <a:prstTxWarp prst="textNoShape">
              <a:avLst/>
            </a:prstTxWarp>
          </a:bodyPr>
          <a:lstStyle>
            <a:lvl1pPr algn="r" defTabSz="954088">
              <a:defRPr sz="1300"/>
            </a:lvl1pPr>
          </a:lstStyle>
          <a:p>
            <a:pPr>
              <a:defRPr/>
            </a:pPr>
            <a:fld id="{6B5F57FA-1A76-4CFA-B1A3-425EEA713358}" type="slidenum">
              <a:rPr lang="en-GB" altLang="en-US"/>
              <a:pPr>
                <a:defRPr/>
              </a:pPr>
              <a:t>‹#›</a:t>
            </a:fld>
            <a:endParaRPr lang="en-GB" altLang="en-US"/>
          </a:p>
        </p:txBody>
      </p:sp>
    </p:spTree>
    <p:extLst>
      <p:ext uri="{BB962C8B-B14F-4D97-AF65-F5344CB8AC3E}">
        <p14:creationId xmlns:p14="http://schemas.microsoft.com/office/powerpoint/2010/main" val="1341387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32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t" anchorCtr="0" compatLnSpc="1">
            <a:prstTxWarp prst="textNoShape">
              <a:avLst/>
            </a:prstTxWarp>
          </a:bodyPr>
          <a:lstStyle>
            <a:lvl1pPr defTabSz="954088">
              <a:defRPr sz="1300">
                <a:latin typeface="Arial" charset="0"/>
              </a:defRPr>
            </a:lvl1pPr>
          </a:lstStyle>
          <a:p>
            <a:pPr>
              <a:defRPr/>
            </a:pPr>
            <a:endParaRPr lang="en-GB"/>
          </a:p>
        </p:txBody>
      </p:sp>
      <p:sp>
        <p:nvSpPr>
          <p:cNvPr id="4099" name="Rectangle 3"/>
          <p:cNvSpPr>
            <a:spLocks noGrp="1" noChangeArrowheads="1"/>
          </p:cNvSpPr>
          <p:nvPr>
            <p:ph type="dt" idx="1"/>
          </p:nvPr>
        </p:nvSpPr>
        <p:spPr bwMode="auto">
          <a:xfrm>
            <a:off x="3851275" y="0"/>
            <a:ext cx="29432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t" anchorCtr="0" compatLnSpc="1">
            <a:prstTxWarp prst="textNoShape">
              <a:avLst/>
            </a:prstTxWarp>
          </a:bodyPr>
          <a:lstStyle>
            <a:lvl1pPr algn="r" defTabSz="954088">
              <a:defRPr sz="1300">
                <a:latin typeface="Arial" charset="0"/>
              </a:defRPr>
            </a:lvl1pPr>
          </a:lstStyle>
          <a:p>
            <a:pPr>
              <a:defRPr/>
            </a:pPr>
            <a:endParaRPr lang="en-GB"/>
          </a:p>
        </p:txBody>
      </p:sp>
      <p:sp>
        <p:nvSpPr>
          <p:cNvPr id="17412" name="Rectangle 4"/>
          <p:cNvSpPr>
            <a:spLocks noGrp="1" noRot="1" noChangeAspect="1" noChangeArrowheads="1" noTextEdit="1"/>
          </p:cNvSpPr>
          <p:nvPr>
            <p:ph type="sldImg" idx="2"/>
          </p:nvPr>
        </p:nvSpPr>
        <p:spPr bwMode="auto">
          <a:xfrm>
            <a:off x="914400" y="742950"/>
            <a:ext cx="4967288"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4875" y="4718050"/>
            <a:ext cx="4984750"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34513"/>
            <a:ext cx="29432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b" anchorCtr="0" compatLnSpc="1">
            <a:prstTxWarp prst="textNoShape">
              <a:avLst/>
            </a:prstTxWarp>
          </a:bodyPr>
          <a:lstStyle>
            <a:lvl1pPr defTabSz="954088">
              <a:defRPr sz="1300">
                <a:latin typeface="Arial" charset="0"/>
              </a:defRPr>
            </a:lvl1pPr>
          </a:lstStyle>
          <a:p>
            <a:pPr>
              <a:defRPr/>
            </a:pPr>
            <a:endParaRPr lang="en-GB"/>
          </a:p>
        </p:txBody>
      </p:sp>
      <p:sp>
        <p:nvSpPr>
          <p:cNvPr id="4103" name="Rectangle 7"/>
          <p:cNvSpPr>
            <a:spLocks noGrp="1" noChangeArrowheads="1"/>
          </p:cNvSpPr>
          <p:nvPr>
            <p:ph type="sldNum" sz="quarter" idx="5"/>
          </p:nvPr>
        </p:nvSpPr>
        <p:spPr bwMode="auto">
          <a:xfrm>
            <a:off x="3851275" y="9434513"/>
            <a:ext cx="29432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25" tIns="47713" rIns="95425" bIns="47713" numCol="1" anchor="b" anchorCtr="0" compatLnSpc="1">
            <a:prstTxWarp prst="textNoShape">
              <a:avLst/>
            </a:prstTxWarp>
          </a:bodyPr>
          <a:lstStyle>
            <a:lvl1pPr algn="r" defTabSz="954088">
              <a:defRPr sz="1300"/>
            </a:lvl1pPr>
          </a:lstStyle>
          <a:p>
            <a:pPr>
              <a:defRPr/>
            </a:pPr>
            <a:fld id="{66724FE0-EA35-475C-8F39-C8E96F52BE9A}" type="slidenum">
              <a:rPr lang="en-GB" altLang="en-US"/>
              <a:pPr>
                <a:defRPr/>
              </a:pPr>
              <a:t>‹#›</a:t>
            </a:fld>
            <a:endParaRPr lang="en-GB" altLang="en-US"/>
          </a:p>
        </p:txBody>
      </p:sp>
    </p:spTree>
    <p:extLst>
      <p:ext uri="{BB962C8B-B14F-4D97-AF65-F5344CB8AC3E}">
        <p14:creationId xmlns:p14="http://schemas.microsoft.com/office/powerpoint/2010/main" val="3417794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54088">
              <a:defRPr sz="2400">
                <a:solidFill>
                  <a:schemeClr val="tx1"/>
                </a:solidFill>
                <a:latin typeface="Arial" panose="020B0604020202020204" pitchFamily="34" charset="0"/>
                <a:ea typeface="ヒラギノ角ゴ Pro W3" pitchFamily="28" charset="-128"/>
              </a:defRPr>
            </a:lvl1pPr>
            <a:lvl2pPr marL="742950" indent="-285750" defTabSz="954088">
              <a:defRPr sz="2400">
                <a:solidFill>
                  <a:schemeClr val="tx1"/>
                </a:solidFill>
                <a:latin typeface="Arial" panose="020B0604020202020204" pitchFamily="34" charset="0"/>
                <a:ea typeface="ヒラギノ角ゴ Pro W3" pitchFamily="28" charset="-128"/>
              </a:defRPr>
            </a:lvl2pPr>
            <a:lvl3pPr marL="1143000" indent="-228600" defTabSz="954088">
              <a:defRPr sz="2400">
                <a:solidFill>
                  <a:schemeClr val="tx1"/>
                </a:solidFill>
                <a:latin typeface="Arial" panose="020B0604020202020204" pitchFamily="34" charset="0"/>
                <a:ea typeface="ヒラギノ角ゴ Pro W3" pitchFamily="28" charset="-128"/>
              </a:defRPr>
            </a:lvl3pPr>
            <a:lvl4pPr marL="1600200" indent="-228600" defTabSz="954088">
              <a:defRPr sz="2400">
                <a:solidFill>
                  <a:schemeClr val="tx1"/>
                </a:solidFill>
                <a:latin typeface="Arial" panose="020B0604020202020204" pitchFamily="34" charset="0"/>
                <a:ea typeface="ヒラギノ角ゴ Pro W3" pitchFamily="28" charset="-128"/>
              </a:defRPr>
            </a:lvl4pPr>
            <a:lvl5pPr marL="2057400" indent="-228600" defTabSz="954088">
              <a:defRPr sz="2400">
                <a:solidFill>
                  <a:schemeClr val="tx1"/>
                </a:solidFill>
                <a:latin typeface="Arial" panose="020B0604020202020204" pitchFamily="34" charset="0"/>
                <a:ea typeface="ヒラギノ角ゴ Pro W3" pitchFamily="28"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fld id="{E428E99D-8D2B-4C65-94A2-17FA697A914F}" type="slidenum">
              <a:rPr lang="en-GB" altLang="en-US" sz="1300" smtClean="0"/>
              <a:pPr/>
              <a:t>1</a:t>
            </a:fld>
            <a:endParaRPr lang="en-GB" altLang="en-US" sz="1300"/>
          </a:p>
        </p:txBody>
      </p:sp>
      <p:sp>
        <p:nvSpPr>
          <p:cNvPr id="20483" name="Rectangle 2"/>
          <p:cNvSpPr>
            <a:spLocks noGrp="1" noChangeArrowheads="1"/>
          </p:cNvSpPr>
          <p:nvPr>
            <p:ph type="body" idx="1"/>
          </p:nvPr>
        </p:nvSpPr>
        <p:spPr>
          <a:xfrm>
            <a:off x="904875" y="4718050"/>
            <a:ext cx="4983163"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GB" altLang="en-US"/>
          </a:p>
        </p:txBody>
      </p:sp>
      <p:sp>
        <p:nvSpPr>
          <p:cNvPr id="20484" name="Rectangle 3"/>
          <p:cNvSpPr>
            <a:spLocks noGrp="1" noRot="1" noChangeAspect="1" noChangeArrowheads="1" noTextEdit="1"/>
          </p:cNvSpPr>
          <p:nvPr>
            <p:ph type="sldImg"/>
          </p:nvPr>
        </p:nvSpPr>
        <p:spPr>
          <a:xfrm>
            <a:off x="922338" y="750888"/>
            <a:ext cx="4946650" cy="3709987"/>
          </a:xfrm>
          <a:noFill/>
          <a:ln w="12700" cap="flat">
            <a:solidFill>
              <a:schemeClr val="tx1"/>
            </a:solidFill>
          </a:ln>
        </p:spPr>
      </p:sp>
    </p:spTree>
    <p:extLst>
      <p:ext uri="{BB962C8B-B14F-4D97-AF65-F5344CB8AC3E}">
        <p14:creationId xmlns:p14="http://schemas.microsoft.com/office/powerpoint/2010/main" val="414108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54088">
              <a:defRPr sz="2400">
                <a:solidFill>
                  <a:schemeClr val="tx1"/>
                </a:solidFill>
                <a:latin typeface="Arial" panose="020B0604020202020204" pitchFamily="34" charset="0"/>
                <a:ea typeface="ヒラギノ角ゴ Pro W3" pitchFamily="28" charset="-128"/>
              </a:defRPr>
            </a:lvl1pPr>
            <a:lvl2pPr marL="742950" indent="-285750" defTabSz="954088">
              <a:defRPr sz="2400">
                <a:solidFill>
                  <a:schemeClr val="tx1"/>
                </a:solidFill>
                <a:latin typeface="Arial" panose="020B0604020202020204" pitchFamily="34" charset="0"/>
                <a:ea typeface="ヒラギノ角ゴ Pro W3" pitchFamily="28" charset="-128"/>
              </a:defRPr>
            </a:lvl2pPr>
            <a:lvl3pPr marL="1143000" indent="-228600" defTabSz="954088">
              <a:defRPr sz="2400">
                <a:solidFill>
                  <a:schemeClr val="tx1"/>
                </a:solidFill>
                <a:latin typeface="Arial" panose="020B0604020202020204" pitchFamily="34" charset="0"/>
                <a:ea typeface="ヒラギノ角ゴ Pro W3" pitchFamily="28" charset="-128"/>
              </a:defRPr>
            </a:lvl3pPr>
            <a:lvl4pPr marL="1600200" indent="-228600" defTabSz="954088">
              <a:defRPr sz="2400">
                <a:solidFill>
                  <a:schemeClr val="tx1"/>
                </a:solidFill>
                <a:latin typeface="Arial" panose="020B0604020202020204" pitchFamily="34" charset="0"/>
                <a:ea typeface="ヒラギノ角ゴ Pro W3" pitchFamily="28" charset="-128"/>
              </a:defRPr>
            </a:lvl4pPr>
            <a:lvl5pPr marL="2057400" indent="-228600" defTabSz="954088">
              <a:defRPr sz="2400">
                <a:solidFill>
                  <a:schemeClr val="tx1"/>
                </a:solidFill>
                <a:latin typeface="Arial" panose="020B0604020202020204" pitchFamily="34" charset="0"/>
                <a:ea typeface="ヒラギノ角ゴ Pro W3" pitchFamily="28" charset="-128"/>
              </a:defRPr>
            </a:lvl5pPr>
            <a:lvl6pPr marL="25146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defTabSz="954088"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fld id="{EEAF6749-45E9-4A03-AC9A-FF146A8E37E4}" type="slidenum">
              <a:rPr lang="en-GB" altLang="en-US" sz="1300" smtClean="0"/>
              <a:pPr/>
              <a:t>2</a:t>
            </a:fld>
            <a:endParaRPr lang="en-GB" altLang="en-US" sz="1300"/>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altLang="en-US" dirty="0"/>
              <a:t>Photoconductive emitters belong to the type devices termed “microwave photonics”. Their advantage for THz comms is that optical signal travelling down optical fibres can be directly converted into the THz signal. The UTC in these measurements was designed and fabricated at UCL. The PIN diode is a commercial device manufactured by HHI Fraunhofer. </a:t>
            </a:r>
          </a:p>
        </p:txBody>
      </p:sp>
    </p:spTree>
    <p:extLst>
      <p:ext uri="{BB962C8B-B14F-4D97-AF65-F5344CB8AC3E}">
        <p14:creationId xmlns:p14="http://schemas.microsoft.com/office/powerpoint/2010/main" val="228360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Stage resolution, i.e. step size, is 0.2°. However, measurement resolution is much larger (coarser) and is determined by the detector aperture and the detector-emitter distance. We measure at a distance of about 30 mm and an aperture of 2-4 mm depending on the emitted power.</a:t>
            </a:r>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3</a:t>
            </a:fld>
            <a:endParaRPr lang="en-GB" altLang="en-US"/>
          </a:p>
        </p:txBody>
      </p:sp>
    </p:spTree>
    <p:extLst>
      <p:ext uri="{BB962C8B-B14F-4D97-AF65-F5344CB8AC3E}">
        <p14:creationId xmlns:p14="http://schemas.microsoft.com/office/powerpoint/2010/main" val="255776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UTC and PIN diodes emit polarised radiation, with different radiation patterns expected along the two orthogonal axes. The E-field in parallel to the polarization; the H-field is normal to the polarization.</a:t>
            </a:r>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4</a:t>
            </a:fld>
            <a:endParaRPr lang="en-GB" altLang="en-US"/>
          </a:p>
        </p:txBody>
      </p:sp>
    </p:spTree>
    <p:extLst>
      <p:ext uri="{BB962C8B-B14F-4D97-AF65-F5344CB8AC3E}">
        <p14:creationId xmlns:p14="http://schemas.microsoft.com/office/powerpoint/2010/main" val="4274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present normalised power because we are focusing on the beam profile, and it is clearer comparison when data is normalised. We present data on both linear and log scales because some of us – and in the audience – predominantly use linear and others use log.</a:t>
            </a:r>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5</a:t>
            </a:fld>
            <a:endParaRPr lang="en-GB" altLang="en-US"/>
          </a:p>
        </p:txBody>
      </p:sp>
    </p:spTree>
    <p:extLst>
      <p:ext uri="{BB962C8B-B14F-4D97-AF65-F5344CB8AC3E}">
        <p14:creationId xmlns:p14="http://schemas.microsoft.com/office/powerpoint/2010/main" val="2789363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PIN diode is designed as a broadband emitter operating from 30 GHz to 2.5 THz. In these measurements we focus on frequencies most relevant to THz communications.</a:t>
            </a:r>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12</a:t>
            </a:fld>
            <a:endParaRPr lang="en-GB" altLang="en-US"/>
          </a:p>
        </p:txBody>
      </p:sp>
    </p:spTree>
    <p:extLst>
      <p:ext uri="{BB962C8B-B14F-4D97-AF65-F5344CB8AC3E}">
        <p14:creationId xmlns:p14="http://schemas.microsoft.com/office/powerpoint/2010/main" val="106167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data shows repeatability of measurements when the emitter and detector alignment is kept constant. </a:t>
            </a:r>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23</a:t>
            </a:fld>
            <a:endParaRPr lang="en-GB" altLang="en-US"/>
          </a:p>
        </p:txBody>
      </p:sp>
    </p:spTree>
    <p:extLst>
      <p:ext uri="{BB962C8B-B14F-4D97-AF65-F5344CB8AC3E}">
        <p14:creationId xmlns:p14="http://schemas.microsoft.com/office/powerpoint/2010/main" val="4205044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examples of signal variation with alignment between the emitter and detector axes.</a:t>
            </a:r>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24</a:t>
            </a:fld>
            <a:endParaRPr lang="en-GB" altLang="en-US"/>
          </a:p>
        </p:txBody>
      </p:sp>
    </p:spTree>
    <p:extLst>
      <p:ext uri="{BB962C8B-B14F-4D97-AF65-F5344CB8AC3E}">
        <p14:creationId xmlns:p14="http://schemas.microsoft.com/office/powerpoint/2010/main" val="3281843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873250"/>
            <a:ext cx="9144000" cy="4191000"/>
          </a:xfrm>
          <a:prstGeom prst="rect">
            <a:avLst/>
          </a:prstGeom>
          <a:solidFill>
            <a:schemeClr val="accent1">
              <a:lumMod val="60000"/>
              <a:lumOff val="40000"/>
            </a:schemeClr>
          </a:solidFill>
          <a:ln>
            <a:noFill/>
          </a:ln>
        </p:spPr>
        <p:txBody>
          <a:bodyPr wrap="none" anchor="ctr"/>
          <a:lstStyle>
            <a:defPPr>
              <a:defRPr lang="en-GB"/>
            </a:defPPr>
            <a:lvl1pPr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pPr algn="ctr">
              <a:defRPr/>
            </a:pPr>
            <a:endParaRPr lang="en-US" altLang="en-US"/>
          </a:p>
        </p:txBody>
      </p:sp>
      <p:pic>
        <p:nvPicPr>
          <p:cNvPr id="5" name="Picture 12" descr="NPL Logo 294 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3" y="620713"/>
            <a:ext cx="1981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85800" y="2130425"/>
            <a:ext cx="7772400" cy="1470025"/>
          </a:xfrm>
        </p:spPr>
        <p:txBody>
          <a:bodyPr/>
          <a:lstStyle>
            <a:lvl1pPr algn="l">
              <a:defRPr sz="3200">
                <a:solidFill>
                  <a:schemeClr val="bg1"/>
                </a:solidFill>
              </a:defRPr>
            </a:lvl1pPr>
          </a:lstStyle>
          <a:p>
            <a:r>
              <a:rPr lang="en-US"/>
              <a:t>Click to edit Master title style</a:t>
            </a:r>
            <a:endParaRPr lang="en-GB" dirty="0"/>
          </a:p>
        </p:txBody>
      </p:sp>
      <p:sp>
        <p:nvSpPr>
          <p:cNvPr id="10" name="Subtitle 2"/>
          <p:cNvSpPr>
            <a:spLocks noGrp="1"/>
          </p:cNvSpPr>
          <p:nvPr>
            <p:ph type="subTitle" idx="1"/>
          </p:nvPr>
        </p:nvSpPr>
        <p:spPr>
          <a:xfrm>
            <a:off x="683568" y="3886200"/>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6" name="Rectangle 1026"/>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7" name="Rectangle 1027"/>
          <p:cNvSpPr>
            <a:spLocks noGrp="1" noChangeArrowheads="1"/>
          </p:cNvSpPr>
          <p:nvPr>
            <p:ph type="ftr" sz="quarter" idx="11"/>
          </p:nvPr>
        </p:nvSpPr>
        <p:spPr/>
        <p:txBody>
          <a:bodyPr/>
          <a:lstStyle>
            <a:lvl1pPr>
              <a:defRPr/>
            </a:lvl1pPr>
          </a:lstStyle>
          <a:p>
            <a:pPr>
              <a:defRPr/>
            </a:pPr>
            <a:endParaRPr lang="en-GB"/>
          </a:p>
        </p:txBody>
      </p:sp>
      <p:sp>
        <p:nvSpPr>
          <p:cNvPr id="8" name="Rectangle 1028"/>
          <p:cNvSpPr>
            <a:spLocks noGrp="1" noChangeArrowheads="1"/>
          </p:cNvSpPr>
          <p:nvPr>
            <p:ph type="sldNum" sz="quarter" idx="12"/>
          </p:nvPr>
        </p:nvSpPr>
        <p:spPr/>
        <p:txBody>
          <a:bodyPr/>
          <a:lstStyle>
            <a:lvl1pPr>
              <a:defRPr smtClean="0"/>
            </a:lvl1pPr>
          </a:lstStyle>
          <a:p>
            <a:pPr>
              <a:defRPr/>
            </a:pPr>
            <a:fld id="{794D72B5-D667-4CA6-B298-7ED40789B1DE}" type="slidenum">
              <a:rPr lang="en-GB" altLang="en-US"/>
              <a:pPr>
                <a:defRPr/>
              </a:pPr>
              <a:t>‹#›</a:t>
            </a:fld>
            <a:endParaRPr lang="en-GB" altLang="en-US"/>
          </a:p>
        </p:txBody>
      </p:sp>
    </p:spTree>
    <p:extLst>
      <p:ext uri="{BB962C8B-B14F-4D97-AF65-F5344CB8AC3E}">
        <p14:creationId xmlns:p14="http://schemas.microsoft.com/office/powerpoint/2010/main" val="1945403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CC2BD8C8-39EA-424F-893E-0CE63E1DADCA}" type="slidenum">
              <a:rPr lang="en-GB" altLang="en-US"/>
              <a:pPr>
                <a:defRPr/>
              </a:pPr>
              <a:t>‹#›</a:t>
            </a:fld>
            <a:endParaRPr lang="en-GB" altLang="en-US"/>
          </a:p>
        </p:txBody>
      </p:sp>
    </p:spTree>
    <p:extLst>
      <p:ext uri="{BB962C8B-B14F-4D97-AF65-F5344CB8AC3E}">
        <p14:creationId xmlns:p14="http://schemas.microsoft.com/office/powerpoint/2010/main" val="3499792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53889157-2D18-4198-BE22-3EA44111C366}" type="slidenum">
              <a:rPr lang="en-GB" altLang="en-US"/>
              <a:pPr>
                <a:defRPr/>
              </a:pPr>
              <a:t>‹#›</a:t>
            </a:fld>
            <a:endParaRPr lang="en-GB" altLang="en-US"/>
          </a:p>
        </p:txBody>
      </p:sp>
    </p:spTree>
    <p:extLst>
      <p:ext uri="{BB962C8B-B14F-4D97-AF65-F5344CB8AC3E}">
        <p14:creationId xmlns:p14="http://schemas.microsoft.com/office/powerpoint/2010/main" val="131612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9FAB2C57-8955-423F-917B-50E3DCB6433B}" type="slidenum">
              <a:rPr lang="en-GB" altLang="en-US"/>
              <a:pPr>
                <a:defRPr/>
              </a:pPr>
              <a:t>‹#›</a:t>
            </a:fld>
            <a:endParaRPr lang="en-GB" altLang="en-US"/>
          </a:p>
        </p:txBody>
      </p:sp>
    </p:spTree>
    <p:extLst>
      <p:ext uri="{BB962C8B-B14F-4D97-AF65-F5344CB8AC3E}">
        <p14:creationId xmlns:p14="http://schemas.microsoft.com/office/powerpoint/2010/main" val="792740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6500" y="3048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A393B685-0F1D-4936-9CDA-00F182410766}" type="slidenum">
              <a:rPr lang="en-GB" altLang="en-US"/>
              <a:pPr>
                <a:defRPr/>
              </a:pPr>
              <a:t>‹#›</a:t>
            </a:fld>
            <a:endParaRPr lang="en-GB" altLang="en-US"/>
          </a:p>
        </p:txBody>
      </p:sp>
    </p:spTree>
    <p:extLst>
      <p:ext uri="{BB962C8B-B14F-4D97-AF65-F5344CB8AC3E}">
        <p14:creationId xmlns:p14="http://schemas.microsoft.com/office/powerpoint/2010/main" val="2960556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1143000"/>
          </a:xfrm>
        </p:spPr>
        <p:txBody>
          <a:bodyPr/>
          <a:lstStyle/>
          <a:p>
            <a:r>
              <a:rPr lang="en-US"/>
              <a:t>Click to edit Master title style</a:t>
            </a:r>
          </a:p>
        </p:txBody>
      </p:sp>
      <p:sp>
        <p:nvSpPr>
          <p:cNvPr id="3" name="Table Placeholder 2"/>
          <p:cNvSpPr>
            <a:spLocks noGrp="1"/>
          </p:cNvSpPr>
          <p:nvPr>
            <p:ph type="tbl" idx="1"/>
          </p:nvPr>
        </p:nvSpPr>
        <p:spPr>
          <a:xfrm>
            <a:off x="457200" y="2057400"/>
            <a:ext cx="77724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6617610E-2C5A-44D5-8742-574BAC765E69}" type="slidenum">
              <a:rPr lang="en-GB" altLang="en-US"/>
              <a:pPr>
                <a:defRPr/>
              </a:pPr>
              <a:t>‹#›</a:t>
            </a:fld>
            <a:endParaRPr lang="en-GB" altLang="en-US"/>
          </a:p>
        </p:txBody>
      </p:sp>
    </p:spTree>
    <p:extLst>
      <p:ext uri="{BB962C8B-B14F-4D97-AF65-F5344CB8AC3E}">
        <p14:creationId xmlns:p14="http://schemas.microsoft.com/office/powerpoint/2010/main" val="3398953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2057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419600" y="2057400"/>
            <a:ext cx="3810000" cy="4114800"/>
          </a:xfrm>
        </p:spPr>
        <p:txBody>
          <a:bodyPr/>
          <a:lstStyle/>
          <a:p>
            <a:pPr lvl="0"/>
            <a:r>
              <a:rPr lang="en-US" noProof="0"/>
              <a:t>Click icon to add online image</a:t>
            </a:r>
            <a:endParaRPr lang="en-GB" noProof="0"/>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35B682C5-7AD5-4627-951F-321EC0C4768B}" type="slidenum">
              <a:rPr lang="en-GB" altLang="en-US"/>
              <a:pPr>
                <a:defRPr/>
              </a:pPr>
              <a:t>‹#›</a:t>
            </a:fld>
            <a:endParaRPr lang="en-GB" altLang="en-US"/>
          </a:p>
        </p:txBody>
      </p:sp>
    </p:spTree>
    <p:extLst>
      <p:ext uri="{BB962C8B-B14F-4D97-AF65-F5344CB8AC3E}">
        <p14:creationId xmlns:p14="http://schemas.microsoft.com/office/powerpoint/2010/main" val="4072057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391275"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2057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419600" y="2057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6" name="Rectangle 3"/>
          <p:cNvSpPr>
            <a:spLocks noGrp="1" noChangeArrowheads="1"/>
          </p:cNvSpPr>
          <p:nvPr>
            <p:ph type="ftr" sz="quarter" idx="11"/>
          </p:nvPr>
        </p:nvSpPr>
        <p:spPr/>
        <p:txBody>
          <a:bodyPr/>
          <a:lstStyle>
            <a:lvl1pPr>
              <a:defRPr/>
            </a:lvl1pPr>
          </a:lstStyle>
          <a:p>
            <a:pPr>
              <a:defRPr/>
            </a:pPr>
            <a:endParaRPr lang="en-GB"/>
          </a:p>
        </p:txBody>
      </p:sp>
      <p:sp>
        <p:nvSpPr>
          <p:cNvPr id="7" name="Rectangle 4"/>
          <p:cNvSpPr>
            <a:spLocks noGrp="1" noChangeArrowheads="1"/>
          </p:cNvSpPr>
          <p:nvPr>
            <p:ph type="sldNum" sz="quarter" idx="12"/>
          </p:nvPr>
        </p:nvSpPr>
        <p:spPr/>
        <p:txBody>
          <a:bodyPr/>
          <a:lstStyle>
            <a:lvl1pPr>
              <a:defRPr/>
            </a:lvl1pPr>
          </a:lstStyle>
          <a:p>
            <a:pPr>
              <a:defRPr/>
            </a:pPr>
            <a:fld id="{E6C6729F-0983-4D9C-8D0F-A3D324C0A48F}" type="slidenum">
              <a:rPr lang="en-GB" altLang="en-US"/>
              <a:pPr>
                <a:defRPr/>
              </a:pPr>
              <a:t>‹#›</a:t>
            </a:fld>
            <a:endParaRPr lang="en-GB" altLang="en-US"/>
          </a:p>
        </p:txBody>
      </p:sp>
    </p:spTree>
    <p:extLst>
      <p:ext uri="{BB962C8B-B14F-4D97-AF65-F5344CB8AC3E}">
        <p14:creationId xmlns:p14="http://schemas.microsoft.com/office/powerpoint/2010/main" val="365523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71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85800" y="2130425"/>
            <a:ext cx="7772400" cy="1470025"/>
          </a:xfrm>
        </p:spPr>
        <p:txBody>
          <a:bodyPr/>
          <a:lstStyle>
            <a:lvl1pPr algn="l">
              <a:defRPr sz="3200">
                <a:solidFill>
                  <a:schemeClr val="bg1"/>
                </a:solidFill>
              </a:defRPr>
            </a:lvl1pPr>
          </a:lstStyle>
          <a:p>
            <a:r>
              <a:rPr lang="en-US"/>
              <a:t>Click to edit Master title style</a:t>
            </a:r>
            <a:endParaRPr lang="en-GB" dirty="0"/>
          </a:p>
        </p:txBody>
      </p:sp>
      <p:sp>
        <p:nvSpPr>
          <p:cNvPr id="10" name="Subtitle 2"/>
          <p:cNvSpPr>
            <a:spLocks noGrp="1"/>
          </p:cNvSpPr>
          <p:nvPr>
            <p:ph type="subTitle" idx="1"/>
          </p:nvPr>
        </p:nvSpPr>
        <p:spPr>
          <a:xfrm>
            <a:off x="683568" y="3886200"/>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6" name="Rectangle 1026"/>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7" name="Rectangle 1027"/>
          <p:cNvSpPr>
            <a:spLocks noGrp="1" noChangeArrowheads="1"/>
          </p:cNvSpPr>
          <p:nvPr>
            <p:ph type="ftr" sz="quarter" idx="11"/>
          </p:nvPr>
        </p:nvSpPr>
        <p:spPr/>
        <p:txBody>
          <a:bodyPr/>
          <a:lstStyle>
            <a:lvl1pPr>
              <a:defRPr/>
            </a:lvl1pPr>
          </a:lstStyle>
          <a:p>
            <a:pPr>
              <a:defRPr/>
            </a:pPr>
            <a:endParaRPr lang="en-GB"/>
          </a:p>
        </p:txBody>
      </p:sp>
      <p:sp>
        <p:nvSpPr>
          <p:cNvPr id="8" name="Rectangle 1028"/>
          <p:cNvSpPr>
            <a:spLocks noGrp="1" noChangeArrowheads="1"/>
          </p:cNvSpPr>
          <p:nvPr>
            <p:ph type="sldNum" sz="quarter" idx="12"/>
          </p:nvPr>
        </p:nvSpPr>
        <p:spPr/>
        <p:txBody>
          <a:bodyPr/>
          <a:lstStyle>
            <a:lvl1pPr>
              <a:defRPr smtClean="0"/>
            </a:lvl1pPr>
          </a:lstStyle>
          <a:p>
            <a:pPr>
              <a:defRPr/>
            </a:pPr>
            <a:fld id="{794D72B5-D667-4CA6-B298-7ED40789B1DE}" type="slidenum">
              <a:rPr lang="en-GB" altLang="en-US"/>
              <a:pPr>
                <a:defRPr/>
              </a:pPr>
              <a:t>‹#›</a:t>
            </a:fld>
            <a:endParaRPr lang="en-GB" altLang="en-US"/>
          </a:p>
        </p:txBody>
      </p:sp>
      <p:sp>
        <p:nvSpPr>
          <p:cNvPr id="11" name="Rectangle 5"/>
          <p:cNvSpPr>
            <a:spLocks noChangeArrowheads="1"/>
          </p:cNvSpPr>
          <p:nvPr userDrawn="1"/>
        </p:nvSpPr>
        <p:spPr bwMode="auto">
          <a:xfrm>
            <a:off x="0" y="1600200"/>
            <a:ext cx="9144000" cy="4191000"/>
          </a:xfrm>
          <a:prstGeom prst="rect">
            <a:avLst/>
          </a:prstGeom>
          <a:solidFill>
            <a:srgbClr val="009ED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lgn="ctr"/>
            <a:endParaRPr lang="en-US" altLang="en-US"/>
          </a:p>
        </p:txBody>
      </p:sp>
      <p:pic>
        <p:nvPicPr>
          <p:cNvPr id="12" name="Picture 6" descr="C:\Documents and Settings\apg\Desktop\NEW Branding Templates\NPL POWERPOINT top.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0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3615" y="260648"/>
            <a:ext cx="6798665"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293615" y="1646536"/>
            <a:ext cx="8539992" cy="4525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E2BB2B87-743C-4B56-B8B7-F1DBF546701A}" type="slidenum">
              <a:rPr lang="en-GB" altLang="en-US"/>
              <a:pPr>
                <a:defRPr/>
              </a:pPr>
              <a:t>‹#›</a:t>
            </a:fld>
            <a:endParaRPr lang="en-GB" altLang="en-US"/>
          </a:p>
        </p:txBody>
      </p:sp>
    </p:spTree>
    <p:extLst>
      <p:ext uri="{BB962C8B-B14F-4D97-AF65-F5344CB8AC3E}">
        <p14:creationId xmlns:p14="http://schemas.microsoft.com/office/powerpoint/2010/main" val="1509379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03E60E51-F374-4684-962C-E181CDD4CF71}" type="slidenum">
              <a:rPr lang="en-GB" altLang="en-US"/>
              <a:pPr>
                <a:defRPr/>
              </a:pPr>
              <a:t>‹#›</a:t>
            </a:fld>
            <a:endParaRPr lang="en-GB" altLang="en-US"/>
          </a:p>
        </p:txBody>
      </p:sp>
    </p:spTree>
    <p:extLst>
      <p:ext uri="{BB962C8B-B14F-4D97-AF65-F5344CB8AC3E}">
        <p14:creationId xmlns:p14="http://schemas.microsoft.com/office/powerpoint/2010/main" val="1648522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6707088" cy="1143000"/>
          </a:xfrm>
        </p:spPr>
        <p:txBody>
          <a:bodyPr/>
          <a:lstStyle/>
          <a:p>
            <a:r>
              <a:rPr lang="en-US"/>
              <a:t>Click to edit Master title style</a:t>
            </a:r>
          </a:p>
        </p:txBody>
      </p:sp>
      <p:sp>
        <p:nvSpPr>
          <p:cNvPr id="3" name="Content Placeholder 2"/>
          <p:cNvSpPr>
            <a:spLocks noGrp="1"/>
          </p:cNvSpPr>
          <p:nvPr>
            <p:ph sz="half" idx="1"/>
          </p:nvPr>
        </p:nvSpPr>
        <p:spPr>
          <a:xfrm>
            <a:off x="457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CC9E116B-7E26-462B-B423-906BD8A1F3CE}" type="slidenum">
              <a:rPr lang="en-GB" altLang="en-US"/>
              <a:pPr>
                <a:defRPr/>
              </a:pPr>
              <a:t>‹#›</a:t>
            </a:fld>
            <a:endParaRPr lang="en-GB" altLang="en-US"/>
          </a:p>
        </p:txBody>
      </p:sp>
    </p:spTree>
    <p:extLst>
      <p:ext uri="{BB962C8B-B14F-4D97-AF65-F5344CB8AC3E}">
        <p14:creationId xmlns:p14="http://schemas.microsoft.com/office/powerpoint/2010/main" val="242779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8" name="Rectangle 5"/>
          <p:cNvSpPr>
            <a:spLocks noGrp="1" noChangeArrowheads="1"/>
          </p:cNvSpPr>
          <p:nvPr>
            <p:ph type="ftr" sz="quarter" idx="11"/>
          </p:nvPr>
        </p:nvSpPr>
        <p:spPr/>
        <p:txBody>
          <a:bodyPr/>
          <a:lstStyle>
            <a:lvl1pPr>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vl1pPr>
          </a:lstStyle>
          <a:p>
            <a:pPr>
              <a:defRPr/>
            </a:pPr>
            <a:fld id="{B43722F4-5835-4D7A-84A4-A2EBA433B3A3}" type="slidenum">
              <a:rPr lang="en-GB" altLang="en-US"/>
              <a:pPr>
                <a:defRPr/>
              </a:pPr>
              <a:t>‹#›</a:t>
            </a:fld>
            <a:endParaRPr lang="en-GB" altLang="en-US"/>
          </a:p>
        </p:txBody>
      </p:sp>
    </p:spTree>
    <p:extLst>
      <p:ext uri="{BB962C8B-B14F-4D97-AF65-F5344CB8AC3E}">
        <p14:creationId xmlns:p14="http://schemas.microsoft.com/office/powerpoint/2010/main" val="3619858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vl1pPr>
          </a:lstStyle>
          <a:p>
            <a:pPr>
              <a:defRPr/>
            </a:pPr>
            <a:fld id="{3D93CD89-4241-4413-B0EE-2CCD4382CCAF}" type="slidenum">
              <a:rPr lang="en-GB" altLang="en-US"/>
              <a:pPr>
                <a:defRPr/>
              </a:pPr>
              <a:t>‹#›</a:t>
            </a:fld>
            <a:endParaRPr lang="en-GB" altLang="en-US"/>
          </a:p>
        </p:txBody>
      </p:sp>
    </p:spTree>
    <p:extLst>
      <p:ext uri="{BB962C8B-B14F-4D97-AF65-F5344CB8AC3E}">
        <p14:creationId xmlns:p14="http://schemas.microsoft.com/office/powerpoint/2010/main" val="761564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vl1pPr>
          </a:lstStyle>
          <a:p>
            <a:pPr>
              <a:defRPr/>
            </a:pPr>
            <a:fld id="{F107454D-1911-4250-B7C4-621D7F2539F8}" type="slidenum">
              <a:rPr lang="en-GB" altLang="en-US"/>
              <a:pPr>
                <a:defRPr/>
              </a:pPr>
              <a:t>‹#›</a:t>
            </a:fld>
            <a:endParaRPr lang="en-GB" altLang="en-US"/>
          </a:p>
        </p:txBody>
      </p:sp>
    </p:spTree>
    <p:extLst>
      <p:ext uri="{BB962C8B-B14F-4D97-AF65-F5344CB8AC3E}">
        <p14:creationId xmlns:p14="http://schemas.microsoft.com/office/powerpoint/2010/main" val="131342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6ACCBE24-23B9-43CA-B56F-94F371B9D746}" type="slidenum">
              <a:rPr lang="en-GB" altLang="en-US"/>
              <a:pPr>
                <a:defRPr/>
              </a:pPr>
              <a:t>‹#›</a:t>
            </a:fld>
            <a:endParaRPr lang="en-GB" altLang="en-US"/>
          </a:p>
        </p:txBody>
      </p:sp>
      <p:sp>
        <p:nvSpPr>
          <p:cNvPr id="1028" name="Rectangle 15"/>
          <p:cNvSpPr>
            <a:spLocks noGrp="1" noChangeArrowheads="1"/>
          </p:cNvSpPr>
          <p:nvPr>
            <p:ph type="title"/>
          </p:nvPr>
        </p:nvSpPr>
        <p:spPr bwMode="auto">
          <a:xfrm>
            <a:off x="268288" y="260350"/>
            <a:ext cx="6824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a:p>
        </p:txBody>
      </p:sp>
      <p:sp>
        <p:nvSpPr>
          <p:cNvPr id="2" name="Rectangle 16"/>
          <p:cNvSpPr>
            <a:spLocks noGrp="1" noChangeArrowheads="1"/>
          </p:cNvSpPr>
          <p:nvPr>
            <p:ph type="body" idx="1"/>
          </p:nvPr>
        </p:nvSpPr>
        <p:spPr bwMode="auto">
          <a:xfrm>
            <a:off x="268288" y="1646238"/>
            <a:ext cx="8551862"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0"/>
            <a:r>
              <a:rPr lang="en-GB" altLang="en-US"/>
              <a:t>Second level</a:t>
            </a:r>
          </a:p>
          <a:p>
            <a:pPr lvl="0"/>
            <a:r>
              <a:rPr lang="en-GB" altLang="en-US"/>
              <a:t>Third level</a:t>
            </a:r>
          </a:p>
          <a:p>
            <a:pPr lvl="0"/>
            <a:r>
              <a:rPr lang="en-GB" altLang="en-US"/>
              <a:t>Fourth level</a:t>
            </a:r>
          </a:p>
          <a:p>
            <a:pPr lvl="0"/>
            <a:r>
              <a:rPr lang="en-GB" altLang="en-US"/>
              <a:t>	- bullet point one</a:t>
            </a:r>
          </a:p>
        </p:txBody>
      </p:sp>
      <p:sp>
        <p:nvSpPr>
          <p:cNvPr id="1032" name="hc"/>
          <p:cNvSpPr txBox="1">
            <a:spLocks noChangeArrowheads="1"/>
          </p:cNvSpPr>
          <p:nvPr/>
        </p:nvSpPr>
        <p:spPr bwMode="auto">
          <a:xfrm>
            <a:off x="0" y="0"/>
            <a:ext cx="9144000" cy="246063"/>
          </a:xfrm>
          <a:prstGeom prst="rect">
            <a:avLst/>
          </a:prstGeom>
          <a:noFill/>
          <a:ln>
            <a:noFill/>
          </a:ln>
          <a:effectLst>
            <a:prstShdw prst="shdw17" dist="17961" dir="2700000">
              <a:schemeClr val="accent1">
                <a:gamma/>
                <a:shade val="60000"/>
                <a:invGamma/>
              </a:schemeClr>
            </a:prstShdw>
          </a:effectLst>
        </p:spPr>
        <p:txBody>
          <a:bodyPr>
            <a:spAutoFit/>
          </a:bodyPr>
          <a:lstStyle/>
          <a:p>
            <a:pPr algn="ctr">
              <a:defRPr/>
            </a:pPr>
            <a:endParaRPr kumimoji="0" lang="en-US" sz="1000" b="0" i="0" u="none" baseline="0">
              <a:solidFill>
                <a:srgbClr val="7F7F7F"/>
              </a:solidFill>
              <a:latin typeface="Arial" panose="020B0604020202020204" pitchFamily="34" charset="0"/>
            </a:endParaRPr>
          </a:p>
        </p:txBody>
      </p:sp>
      <p:sp>
        <p:nvSpPr>
          <p:cNvPr id="1033" name="fc"/>
          <p:cNvSpPr txBox="1">
            <a:spLocks noChangeArrowheads="1"/>
          </p:cNvSpPr>
          <p:nvPr/>
        </p:nvSpPr>
        <p:spPr bwMode="auto">
          <a:xfrm>
            <a:off x="0" y="6491288"/>
            <a:ext cx="9144000" cy="244475"/>
          </a:xfrm>
          <a:prstGeom prst="rect">
            <a:avLst/>
          </a:prstGeom>
          <a:noFill/>
          <a:ln>
            <a:noFill/>
          </a:ln>
          <a:effectLst>
            <a:prstShdw prst="shdw17" dist="17961" dir="2700000">
              <a:schemeClr val="accent1">
                <a:gamma/>
                <a:shade val="60000"/>
                <a:invGamma/>
              </a:schemeClr>
            </a:prstShdw>
          </a:effectLst>
        </p:spPr>
        <p:txBody>
          <a:bodyPr>
            <a:spAutoFit/>
          </a:bodyPr>
          <a:lstStyle/>
          <a:p>
            <a:pPr algn="ctr">
              <a:defRPr/>
            </a:pPr>
            <a:endParaRPr kumimoji="0" lang="en-GB" sz="1000" b="0" i="0" u="none" baseline="0">
              <a:solidFill>
                <a:srgbClr val="7F7F7F"/>
              </a:solidFill>
              <a:latin typeface="Arial" panose="020B0604020202020204" pitchFamily="34" charset="0"/>
            </a:endParaRPr>
          </a:p>
        </p:txBody>
      </p:sp>
      <p:pic>
        <p:nvPicPr>
          <p:cNvPr id="3" name="Picture 13" descr="NPL Logo 294 C"/>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72350" y="260350"/>
            <a:ext cx="14478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c"/>
          <p:cNvSpPr txBox="1">
            <a:spLocks noChangeArrowheads="1"/>
          </p:cNvSpPr>
          <p:nvPr userDrawn="1"/>
        </p:nvSpPr>
        <p:spPr bwMode="auto">
          <a:xfrm>
            <a:off x="0" y="0"/>
            <a:ext cx="9144000" cy="246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a:defRPr/>
            </a:pPr>
            <a:endParaRPr lang="en-GB" altLang="en-US" sz="1000">
              <a:solidFill>
                <a:srgbClr val="7F7F7F"/>
              </a:solidFill>
              <a:latin typeface="Arial" panose="020B0604020202020204" pitchFamily="34" charset="0"/>
            </a:endParaRPr>
          </a:p>
        </p:txBody>
      </p:sp>
      <p:sp>
        <p:nvSpPr>
          <p:cNvPr id="11" name="fc"/>
          <p:cNvSpPr txBox="1">
            <a:spLocks noChangeArrowheads="1"/>
          </p:cNvSpPr>
          <p:nvPr userDrawn="1"/>
        </p:nvSpPr>
        <p:spPr bwMode="auto">
          <a:xfrm>
            <a:off x="0" y="6491288"/>
            <a:ext cx="9144000" cy="2460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a:defRPr/>
            </a:pPr>
            <a:endParaRPr lang="en-GB" altLang="en-US" sz="1000">
              <a:solidFill>
                <a:srgbClr val="7F7F7F"/>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96"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Lst>
  <p:hf hdr="0" ftr="0" dt="0"/>
  <p:txStyles>
    <p:titleStyle>
      <a:lvl1pPr algn="l" rtl="0" eaLnBrk="1" fontAlgn="base" hangingPunct="1">
        <a:spcBef>
          <a:spcPct val="0"/>
        </a:spcBef>
        <a:spcAft>
          <a:spcPct val="0"/>
        </a:spcAft>
        <a:defRPr sz="3200" b="1">
          <a:solidFill>
            <a:srgbClr val="003399"/>
          </a:solidFill>
          <a:latin typeface="+mj-lt"/>
          <a:ea typeface="+mj-ea"/>
          <a:cs typeface="+mj-cs"/>
        </a:defRPr>
      </a:lvl1pPr>
      <a:lvl2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2pPr>
      <a:lvl3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3pPr>
      <a:lvl4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4pPr>
      <a:lvl5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5pPr>
      <a:lvl6pPr marL="4572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6pPr>
      <a:lvl7pPr marL="9144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7pPr>
      <a:lvl8pPr marL="13716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8pPr>
      <a:lvl9pPr marL="18288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9pPr>
    </p:titleStyle>
    <p:body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0.png"/><Relationship Id="rId2" Type="http://schemas.microsoft.com/office/2007/relationships/media" Target="../media/media10.m4a"/><Relationship Id="rId1" Type="http://schemas.openxmlformats.org/officeDocument/2006/relationships/vmlDrawing" Target="../drawings/vmlDrawing6.vml"/><Relationship Id="rId6" Type="http://schemas.openxmlformats.org/officeDocument/2006/relationships/image" Target="../media/image34.wmf"/><Relationship Id="rId5" Type="http://schemas.openxmlformats.org/officeDocument/2006/relationships/oleObject" Target="../embeddings/oleObject21.bin"/><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0.png"/><Relationship Id="rId2" Type="http://schemas.microsoft.com/office/2007/relationships/media" Target="../media/media11.m4a"/><Relationship Id="rId1" Type="http://schemas.openxmlformats.org/officeDocument/2006/relationships/vmlDrawing" Target="../drawings/vmlDrawing7.vml"/><Relationship Id="rId6" Type="http://schemas.openxmlformats.org/officeDocument/2006/relationships/image" Target="../media/image35.emf"/><Relationship Id="rId5" Type="http://schemas.openxmlformats.org/officeDocument/2006/relationships/oleObject" Target="../embeddings/oleObject22.bin"/><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9.wmf"/><Relationship Id="rId3" Type="http://schemas.openxmlformats.org/officeDocument/2006/relationships/audio" Target="../media/media12.m4a"/><Relationship Id="rId7" Type="http://schemas.openxmlformats.org/officeDocument/2006/relationships/image" Target="../media/image36.wmf"/><Relationship Id="rId12" Type="http://schemas.openxmlformats.org/officeDocument/2006/relationships/oleObject" Target="../embeddings/oleObject26.bin"/><Relationship Id="rId2" Type="http://schemas.microsoft.com/office/2007/relationships/media" Target="../media/media12.m4a"/><Relationship Id="rId1" Type="http://schemas.openxmlformats.org/officeDocument/2006/relationships/vmlDrawing" Target="../drawings/vmlDrawing8.vml"/><Relationship Id="rId6" Type="http://schemas.openxmlformats.org/officeDocument/2006/relationships/oleObject" Target="../embeddings/oleObject23.bin"/><Relationship Id="rId11" Type="http://schemas.openxmlformats.org/officeDocument/2006/relationships/image" Target="../media/image38.wmf"/><Relationship Id="rId5" Type="http://schemas.openxmlformats.org/officeDocument/2006/relationships/notesSlide" Target="../notesSlides/notesSlide6.xml"/><Relationship Id="rId10" Type="http://schemas.openxmlformats.org/officeDocument/2006/relationships/oleObject" Target="../embeddings/oleObject25.bin"/><Relationship Id="rId4" Type="http://schemas.openxmlformats.org/officeDocument/2006/relationships/slideLayout" Target="../slideLayouts/slideLayout4.xml"/><Relationship Id="rId9" Type="http://schemas.openxmlformats.org/officeDocument/2006/relationships/image" Target="../media/image37.wmf"/><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image" Target="../media/image10.png"/><Relationship Id="rId3" Type="http://schemas.openxmlformats.org/officeDocument/2006/relationships/audio" Target="../media/media13.m4a"/><Relationship Id="rId7" Type="http://schemas.openxmlformats.org/officeDocument/2006/relationships/oleObject" Target="../embeddings/oleObject28.bin"/><Relationship Id="rId12" Type="http://schemas.openxmlformats.org/officeDocument/2006/relationships/image" Target="../media/image43.wmf"/><Relationship Id="rId2" Type="http://schemas.microsoft.com/office/2007/relationships/media" Target="../media/media13.m4a"/><Relationship Id="rId1" Type="http://schemas.openxmlformats.org/officeDocument/2006/relationships/vmlDrawing" Target="../drawings/vmlDrawing9.vml"/><Relationship Id="rId6" Type="http://schemas.openxmlformats.org/officeDocument/2006/relationships/image" Target="../media/image40.wmf"/><Relationship Id="rId11" Type="http://schemas.openxmlformats.org/officeDocument/2006/relationships/oleObject" Target="../embeddings/oleObject30.bin"/><Relationship Id="rId5" Type="http://schemas.openxmlformats.org/officeDocument/2006/relationships/oleObject" Target="../embeddings/oleObject27.bin"/><Relationship Id="rId10" Type="http://schemas.openxmlformats.org/officeDocument/2006/relationships/image" Target="../media/image42.wmf"/><Relationship Id="rId4" Type="http://schemas.openxmlformats.org/officeDocument/2006/relationships/slideLayout" Target="../slideLayouts/slideLayout4.xml"/><Relationship Id="rId9" Type="http://schemas.openxmlformats.org/officeDocument/2006/relationships/oleObject" Target="../embeddings/oleObject29.bin"/></Relationships>
</file>

<file path=ppt/slides/_rels/slide14.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10.png"/><Relationship Id="rId3" Type="http://schemas.openxmlformats.org/officeDocument/2006/relationships/audio" Target="../media/media14.m4a"/><Relationship Id="rId7" Type="http://schemas.openxmlformats.org/officeDocument/2006/relationships/oleObject" Target="../embeddings/oleObject32.bin"/><Relationship Id="rId12" Type="http://schemas.openxmlformats.org/officeDocument/2006/relationships/image" Target="../media/image47.wmf"/><Relationship Id="rId2" Type="http://schemas.microsoft.com/office/2007/relationships/media" Target="../media/media14.m4a"/><Relationship Id="rId1" Type="http://schemas.openxmlformats.org/officeDocument/2006/relationships/vmlDrawing" Target="../drawings/vmlDrawing10.vml"/><Relationship Id="rId6" Type="http://schemas.openxmlformats.org/officeDocument/2006/relationships/image" Target="../media/image44.wmf"/><Relationship Id="rId11" Type="http://schemas.openxmlformats.org/officeDocument/2006/relationships/oleObject" Target="../embeddings/oleObject34.bin"/><Relationship Id="rId5" Type="http://schemas.openxmlformats.org/officeDocument/2006/relationships/oleObject" Target="../embeddings/oleObject31.bin"/><Relationship Id="rId10" Type="http://schemas.openxmlformats.org/officeDocument/2006/relationships/image" Target="../media/image46.wmf"/><Relationship Id="rId4" Type="http://schemas.openxmlformats.org/officeDocument/2006/relationships/slideLayout" Target="../slideLayouts/slideLayout4.xml"/><Relationship Id="rId9" Type="http://schemas.openxmlformats.org/officeDocument/2006/relationships/oleObject" Target="../embeddings/oleObject33.bin"/></Relationships>
</file>

<file path=ppt/slides/_rels/slide15.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image" Target="../media/image10.png"/><Relationship Id="rId3" Type="http://schemas.openxmlformats.org/officeDocument/2006/relationships/audio" Target="../media/media15.m4a"/><Relationship Id="rId7" Type="http://schemas.openxmlformats.org/officeDocument/2006/relationships/oleObject" Target="../embeddings/oleObject36.bin"/><Relationship Id="rId12" Type="http://schemas.openxmlformats.org/officeDocument/2006/relationships/image" Target="../media/image51.wmf"/><Relationship Id="rId2" Type="http://schemas.microsoft.com/office/2007/relationships/media" Target="../media/media15.m4a"/><Relationship Id="rId1" Type="http://schemas.openxmlformats.org/officeDocument/2006/relationships/vmlDrawing" Target="../drawings/vmlDrawing11.vml"/><Relationship Id="rId6" Type="http://schemas.openxmlformats.org/officeDocument/2006/relationships/image" Target="../media/image48.wmf"/><Relationship Id="rId11" Type="http://schemas.openxmlformats.org/officeDocument/2006/relationships/oleObject" Target="../embeddings/oleObject38.bin"/><Relationship Id="rId5" Type="http://schemas.openxmlformats.org/officeDocument/2006/relationships/oleObject" Target="../embeddings/oleObject35.bin"/><Relationship Id="rId10" Type="http://schemas.openxmlformats.org/officeDocument/2006/relationships/image" Target="../media/image50.wmf"/><Relationship Id="rId4" Type="http://schemas.openxmlformats.org/officeDocument/2006/relationships/slideLayout" Target="../slideLayouts/slideLayout4.xml"/><Relationship Id="rId9" Type="http://schemas.openxmlformats.org/officeDocument/2006/relationships/oleObject" Target="../embeddings/oleObject37.bin"/></Relationships>
</file>

<file path=ppt/slides/_rels/slide16.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image" Target="../media/image10.png"/><Relationship Id="rId3" Type="http://schemas.openxmlformats.org/officeDocument/2006/relationships/audio" Target="../media/media16.m4a"/><Relationship Id="rId7" Type="http://schemas.openxmlformats.org/officeDocument/2006/relationships/oleObject" Target="../embeddings/oleObject40.bin"/><Relationship Id="rId12" Type="http://schemas.openxmlformats.org/officeDocument/2006/relationships/image" Target="../media/image55.wmf"/><Relationship Id="rId2" Type="http://schemas.microsoft.com/office/2007/relationships/media" Target="../media/media16.m4a"/><Relationship Id="rId1" Type="http://schemas.openxmlformats.org/officeDocument/2006/relationships/vmlDrawing" Target="../drawings/vmlDrawing12.vml"/><Relationship Id="rId6" Type="http://schemas.openxmlformats.org/officeDocument/2006/relationships/image" Target="../media/image52.wmf"/><Relationship Id="rId11" Type="http://schemas.openxmlformats.org/officeDocument/2006/relationships/oleObject" Target="../embeddings/oleObject42.bin"/><Relationship Id="rId5" Type="http://schemas.openxmlformats.org/officeDocument/2006/relationships/oleObject" Target="../embeddings/oleObject39.bin"/><Relationship Id="rId10" Type="http://schemas.openxmlformats.org/officeDocument/2006/relationships/image" Target="../media/image54.wmf"/><Relationship Id="rId4" Type="http://schemas.openxmlformats.org/officeDocument/2006/relationships/slideLayout" Target="../slideLayouts/slideLayout4.xml"/><Relationship Id="rId9" Type="http://schemas.openxmlformats.org/officeDocument/2006/relationships/oleObject" Target="../embeddings/oleObject41.bin"/></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10.png"/><Relationship Id="rId2" Type="http://schemas.microsoft.com/office/2007/relationships/media" Target="../media/media17.m4a"/><Relationship Id="rId1" Type="http://schemas.openxmlformats.org/officeDocument/2006/relationships/vmlDrawing" Target="../drawings/vmlDrawing13.vml"/><Relationship Id="rId6" Type="http://schemas.openxmlformats.org/officeDocument/2006/relationships/image" Target="../media/image56.wmf"/><Relationship Id="rId5" Type="http://schemas.openxmlformats.org/officeDocument/2006/relationships/oleObject" Target="../embeddings/oleObject43.bin"/><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10.png"/><Relationship Id="rId2" Type="http://schemas.microsoft.com/office/2007/relationships/media" Target="../media/media18.m4a"/><Relationship Id="rId1" Type="http://schemas.openxmlformats.org/officeDocument/2006/relationships/vmlDrawing" Target="../drawings/vmlDrawing14.vml"/><Relationship Id="rId6" Type="http://schemas.openxmlformats.org/officeDocument/2006/relationships/image" Target="../media/image57.wmf"/><Relationship Id="rId5" Type="http://schemas.openxmlformats.org/officeDocument/2006/relationships/oleObject" Target="../embeddings/oleObject44.bin"/><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10.png"/><Relationship Id="rId2" Type="http://schemas.microsoft.com/office/2007/relationships/media" Target="../media/media19.m4a"/><Relationship Id="rId1" Type="http://schemas.openxmlformats.org/officeDocument/2006/relationships/vmlDrawing" Target="../drawings/vmlDrawing15.vml"/><Relationship Id="rId6" Type="http://schemas.openxmlformats.org/officeDocument/2006/relationships/image" Target="../media/image58.wmf"/><Relationship Id="rId5" Type="http://schemas.openxmlformats.org/officeDocument/2006/relationships/oleObject" Target="../embeddings/oleObject45.bin"/><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10.png"/><Relationship Id="rId2" Type="http://schemas.microsoft.com/office/2007/relationships/media" Target="../media/media20.m4a"/><Relationship Id="rId1" Type="http://schemas.openxmlformats.org/officeDocument/2006/relationships/vmlDrawing" Target="../drawings/vmlDrawing16.vml"/><Relationship Id="rId6" Type="http://schemas.openxmlformats.org/officeDocument/2006/relationships/image" Target="../media/image34.wmf"/><Relationship Id="rId5" Type="http://schemas.openxmlformats.org/officeDocument/2006/relationships/oleObject" Target="../embeddings/oleObject21.bin"/><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0.png"/><Relationship Id="rId2" Type="http://schemas.microsoft.com/office/2007/relationships/media" Target="../media/media21.m4a"/><Relationship Id="rId1" Type="http://schemas.openxmlformats.org/officeDocument/2006/relationships/vmlDrawing" Target="../drawings/vmlDrawing17.vml"/><Relationship Id="rId6" Type="http://schemas.openxmlformats.org/officeDocument/2006/relationships/image" Target="../media/image59.wmf"/><Relationship Id="rId5" Type="http://schemas.openxmlformats.org/officeDocument/2006/relationships/oleObject" Target="../embeddings/oleObject46.bin"/><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10.png"/><Relationship Id="rId2" Type="http://schemas.microsoft.com/office/2007/relationships/media" Target="../media/media22.m4a"/><Relationship Id="rId1" Type="http://schemas.openxmlformats.org/officeDocument/2006/relationships/vmlDrawing" Target="../drawings/vmlDrawing18.vml"/><Relationship Id="rId6" Type="http://schemas.openxmlformats.org/officeDocument/2006/relationships/image" Target="../media/image34.wmf"/><Relationship Id="rId5" Type="http://schemas.openxmlformats.org/officeDocument/2006/relationships/oleObject" Target="../embeddings/oleObject21.bin"/><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audio" Target="../media/media23.m4a"/><Relationship Id="rId7" Type="http://schemas.openxmlformats.org/officeDocument/2006/relationships/image" Target="../media/image60.wmf"/><Relationship Id="rId2" Type="http://schemas.microsoft.com/office/2007/relationships/media" Target="../media/media23.m4a"/><Relationship Id="rId1" Type="http://schemas.openxmlformats.org/officeDocument/2006/relationships/vmlDrawing" Target="../drawings/vmlDrawing19.vml"/><Relationship Id="rId6" Type="http://schemas.openxmlformats.org/officeDocument/2006/relationships/oleObject" Target="../embeddings/oleObject47.bin"/><Relationship Id="rId5" Type="http://schemas.openxmlformats.org/officeDocument/2006/relationships/notesSlide" Target="../notesSlides/notesSlide7.xml"/><Relationship Id="rId10" Type="http://schemas.openxmlformats.org/officeDocument/2006/relationships/image" Target="../media/image10.png"/><Relationship Id="rId4" Type="http://schemas.openxmlformats.org/officeDocument/2006/relationships/slideLayout" Target="../slideLayouts/slideLayout4.xml"/><Relationship Id="rId9" Type="http://schemas.openxmlformats.org/officeDocument/2006/relationships/image" Target="../media/image61.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audio" Target="../media/media24.m4a"/><Relationship Id="rId7" Type="http://schemas.openxmlformats.org/officeDocument/2006/relationships/image" Target="../media/image62.wmf"/><Relationship Id="rId2" Type="http://schemas.microsoft.com/office/2007/relationships/media" Target="../media/media24.m4a"/><Relationship Id="rId1" Type="http://schemas.openxmlformats.org/officeDocument/2006/relationships/vmlDrawing" Target="../drawings/vmlDrawing20.vml"/><Relationship Id="rId6" Type="http://schemas.openxmlformats.org/officeDocument/2006/relationships/oleObject" Target="../embeddings/oleObject49.bin"/><Relationship Id="rId5" Type="http://schemas.openxmlformats.org/officeDocument/2006/relationships/notesSlide" Target="../notesSlides/notesSlide8.xml"/><Relationship Id="rId10" Type="http://schemas.openxmlformats.org/officeDocument/2006/relationships/image" Target="../media/image10.png"/><Relationship Id="rId4" Type="http://schemas.openxmlformats.org/officeDocument/2006/relationships/slideLayout" Target="../slideLayouts/slideLayout4.xml"/><Relationship Id="rId9" Type="http://schemas.openxmlformats.org/officeDocument/2006/relationships/image" Target="../media/image63.w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4.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7.wmf"/><Relationship Id="rId3" Type="http://schemas.openxmlformats.org/officeDocument/2006/relationships/audio" Target="../media/media5.m4a"/><Relationship Id="rId7" Type="http://schemas.openxmlformats.org/officeDocument/2006/relationships/image" Target="../media/image14.wmf"/><Relationship Id="rId12" Type="http://schemas.openxmlformats.org/officeDocument/2006/relationships/oleObject" Target="../embeddings/oleObject4.bin"/><Relationship Id="rId2" Type="http://schemas.microsoft.com/office/2007/relationships/media" Target="../media/media5.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6.wmf"/><Relationship Id="rId5" Type="http://schemas.openxmlformats.org/officeDocument/2006/relationships/notesSlide" Target="../notesSlides/notesSlide5.xml"/><Relationship Id="rId10" Type="http://schemas.openxmlformats.org/officeDocument/2006/relationships/oleObject" Target="../embeddings/oleObject3.bin"/><Relationship Id="rId4" Type="http://schemas.openxmlformats.org/officeDocument/2006/relationships/slideLayout" Target="../slideLayouts/slideLayout4.xml"/><Relationship Id="rId9" Type="http://schemas.openxmlformats.org/officeDocument/2006/relationships/image" Target="../media/image15.wmf"/><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10.png"/><Relationship Id="rId3" Type="http://schemas.openxmlformats.org/officeDocument/2006/relationships/audio" Target="../media/media6.m4a"/><Relationship Id="rId7" Type="http://schemas.openxmlformats.org/officeDocument/2006/relationships/oleObject" Target="../embeddings/oleObject6.bin"/><Relationship Id="rId12" Type="http://schemas.openxmlformats.org/officeDocument/2006/relationships/image" Target="../media/image21.wmf"/><Relationship Id="rId2" Type="http://schemas.microsoft.com/office/2007/relationships/media" Target="../media/media6.m4a"/><Relationship Id="rId1" Type="http://schemas.openxmlformats.org/officeDocument/2006/relationships/vmlDrawing" Target="../drawings/vmlDrawing2.vml"/><Relationship Id="rId6" Type="http://schemas.openxmlformats.org/officeDocument/2006/relationships/image" Target="../media/image18.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20.wmf"/><Relationship Id="rId4" Type="http://schemas.openxmlformats.org/officeDocument/2006/relationships/slideLayout" Target="../slideLayouts/slideLayout4.xml"/><Relationship Id="rId9"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image" Target="../media/image10.png"/><Relationship Id="rId3" Type="http://schemas.openxmlformats.org/officeDocument/2006/relationships/audio" Target="../media/media7.m4a"/><Relationship Id="rId7" Type="http://schemas.openxmlformats.org/officeDocument/2006/relationships/oleObject" Target="../embeddings/oleObject10.bin"/><Relationship Id="rId12" Type="http://schemas.openxmlformats.org/officeDocument/2006/relationships/image" Target="../media/image25.wmf"/><Relationship Id="rId2" Type="http://schemas.microsoft.com/office/2007/relationships/media" Target="../media/media7.m4a"/><Relationship Id="rId1" Type="http://schemas.openxmlformats.org/officeDocument/2006/relationships/vmlDrawing" Target="../drawings/vmlDrawing3.vml"/><Relationship Id="rId6" Type="http://schemas.openxmlformats.org/officeDocument/2006/relationships/image" Target="../media/image22.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24.wmf"/><Relationship Id="rId4" Type="http://schemas.openxmlformats.org/officeDocument/2006/relationships/slideLayout" Target="../slideLayouts/slideLayout4.xml"/><Relationship Id="rId9"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image" Target="../media/image10.png"/><Relationship Id="rId3" Type="http://schemas.openxmlformats.org/officeDocument/2006/relationships/audio" Target="../media/media8.m4a"/><Relationship Id="rId7" Type="http://schemas.openxmlformats.org/officeDocument/2006/relationships/oleObject" Target="../embeddings/oleObject14.bin"/><Relationship Id="rId12" Type="http://schemas.openxmlformats.org/officeDocument/2006/relationships/image" Target="../media/image29.wmf"/><Relationship Id="rId2" Type="http://schemas.microsoft.com/office/2007/relationships/media" Target="../media/media8.m4a"/><Relationship Id="rId1" Type="http://schemas.openxmlformats.org/officeDocument/2006/relationships/vmlDrawing" Target="../drawings/vmlDrawing4.vml"/><Relationship Id="rId6" Type="http://schemas.openxmlformats.org/officeDocument/2006/relationships/image" Target="../media/image26.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28.wmf"/><Relationship Id="rId4" Type="http://schemas.openxmlformats.org/officeDocument/2006/relationships/slideLayout" Target="../slideLayouts/slideLayout4.xml"/><Relationship Id="rId9" Type="http://schemas.openxmlformats.org/officeDocument/2006/relationships/oleObject" Target="../embeddings/oleObject15.bin"/></Relationships>
</file>

<file path=ppt/slides/_rels/slide9.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10.png"/><Relationship Id="rId3" Type="http://schemas.openxmlformats.org/officeDocument/2006/relationships/audio" Target="../media/media9.m4a"/><Relationship Id="rId7" Type="http://schemas.openxmlformats.org/officeDocument/2006/relationships/oleObject" Target="../embeddings/oleObject18.bin"/><Relationship Id="rId12" Type="http://schemas.openxmlformats.org/officeDocument/2006/relationships/image" Target="../media/image33.wmf"/><Relationship Id="rId2" Type="http://schemas.microsoft.com/office/2007/relationships/media" Target="../media/media9.m4a"/><Relationship Id="rId1" Type="http://schemas.openxmlformats.org/officeDocument/2006/relationships/vmlDrawing" Target="../drawings/vmlDrawing5.vml"/><Relationship Id="rId6" Type="http://schemas.openxmlformats.org/officeDocument/2006/relationships/image" Target="../media/image30.wmf"/><Relationship Id="rId11" Type="http://schemas.openxmlformats.org/officeDocument/2006/relationships/oleObject" Target="../embeddings/oleObject20.bin"/><Relationship Id="rId5" Type="http://schemas.openxmlformats.org/officeDocument/2006/relationships/oleObject" Target="../embeddings/oleObject17.bin"/><Relationship Id="rId10" Type="http://schemas.openxmlformats.org/officeDocument/2006/relationships/image" Target="../media/image32.wmf"/><Relationship Id="rId4" Type="http://schemas.openxmlformats.org/officeDocument/2006/relationships/slideLayout" Target="../slideLayouts/slideLayout4.xml"/><Relationship Id="rId9"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1029"/>
          <p:cNvSpPr>
            <a:spLocks noGrp="1" noChangeArrowheads="1"/>
          </p:cNvSpPr>
          <p:nvPr>
            <p:ph type="ctrTitle"/>
          </p:nvPr>
        </p:nvSpPr>
        <p:spPr>
          <a:noFill/>
        </p:spPr>
        <p:txBody>
          <a:bodyPr/>
          <a:lstStyle/>
          <a:p>
            <a:pPr algn="ctr"/>
            <a:r>
              <a:rPr lang="en-US" dirty="0"/>
              <a:t>Beam profile </a:t>
            </a:r>
            <a:r>
              <a:rPr lang="en-US" dirty="0" err="1"/>
              <a:t>characterisation</a:t>
            </a:r>
            <a:r>
              <a:rPr lang="en-US" dirty="0"/>
              <a:t> of emitters for terahertz wireless links</a:t>
            </a:r>
            <a:endParaRPr lang="en-GB" altLang="en-US" sz="2400" dirty="0">
              <a:ea typeface="ＭＳ Ｐゴシック" panose="020B0600070205080204" pitchFamily="34" charset="-128"/>
            </a:endParaRPr>
          </a:p>
        </p:txBody>
      </p:sp>
      <p:grpSp>
        <p:nvGrpSpPr>
          <p:cNvPr id="5" name="Group 4">
            <a:extLst>
              <a:ext uri="{FF2B5EF4-FFF2-40B4-BE49-F238E27FC236}">
                <a16:creationId xmlns:a16="http://schemas.microsoft.com/office/drawing/2014/main" id="{9A0C94F9-6965-4673-8AEE-499D79A22E39}"/>
              </a:ext>
            </a:extLst>
          </p:cNvPr>
          <p:cNvGrpSpPr>
            <a:grpSpLocks noChangeAspect="1"/>
          </p:cNvGrpSpPr>
          <p:nvPr/>
        </p:nvGrpSpPr>
        <p:grpSpPr>
          <a:xfrm>
            <a:off x="5448300" y="152400"/>
            <a:ext cx="3457575" cy="1577729"/>
            <a:chOff x="0" y="647330"/>
            <a:chExt cx="12192000" cy="5563340"/>
          </a:xfrm>
        </p:grpSpPr>
        <p:pic>
          <p:nvPicPr>
            <p:cNvPr id="6" name="Picture 5">
              <a:extLst>
                <a:ext uri="{FF2B5EF4-FFF2-40B4-BE49-F238E27FC236}">
                  <a16:creationId xmlns:a16="http://schemas.microsoft.com/office/drawing/2014/main" id="{2FFA276B-AF87-433C-A413-1D180C1A0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7330"/>
              <a:ext cx="12192000" cy="5563340"/>
            </a:xfrm>
            <a:prstGeom prst="rect">
              <a:avLst/>
            </a:prstGeom>
          </p:spPr>
        </p:pic>
        <p:pic>
          <p:nvPicPr>
            <p:cNvPr id="7" name="Picture 6">
              <a:extLst>
                <a:ext uri="{FF2B5EF4-FFF2-40B4-BE49-F238E27FC236}">
                  <a16:creationId xmlns:a16="http://schemas.microsoft.com/office/drawing/2014/main" id="{9E6E2CD0-BB82-40FC-AADE-412EBE1E138F}"/>
                </a:ext>
              </a:extLst>
            </p:cNvPr>
            <p:cNvPicPr>
              <a:picLocks noChangeAspect="1"/>
            </p:cNvPicPr>
            <p:nvPr/>
          </p:nvPicPr>
          <p:blipFill>
            <a:blip r:embed="rId6"/>
            <a:stretch>
              <a:fillRect/>
            </a:stretch>
          </p:blipFill>
          <p:spPr>
            <a:xfrm>
              <a:off x="4437270" y="727127"/>
              <a:ext cx="3323809" cy="838095"/>
            </a:xfrm>
            <a:prstGeom prst="rect">
              <a:avLst/>
            </a:prstGeom>
          </p:spPr>
        </p:pic>
      </p:grpSp>
      <p:sp>
        <p:nvSpPr>
          <p:cNvPr id="2" name="TextBox 1">
            <a:extLst>
              <a:ext uri="{FF2B5EF4-FFF2-40B4-BE49-F238E27FC236}">
                <a16:creationId xmlns:a16="http://schemas.microsoft.com/office/drawing/2014/main" id="{A5FE3D4B-2463-4414-B4B5-B69E13761E52}"/>
              </a:ext>
            </a:extLst>
          </p:cNvPr>
          <p:cNvSpPr txBox="1"/>
          <p:nvPr/>
        </p:nvSpPr>
        <p:spPr>
          <a:xfrm>
            <a:off x="774179" y="3277906"/>
            <a:ext cx="7616188" cy="3375283"/>
          </a:xfrm>
          <a:prstGeom prst="rect">
            <a:avLst/>
          </a:prstGeom>
          <a:noFill/>
        </p:spPr>
        <p:txBody>
          <a:bodyPr wrap="none" rtlCol="0">
            <a:spAutoFit/>
          </a:bodyPr>
          <a:lstStyle/>
          <a:p>
            <a:pPr algn="ctr"/>
            <a:r>
              <a:rPr lang="en-GB" sz="2000" dirty="0">
                <a:solidFill>
                  <a:schemeClr val="bg1"/>
                </a:solidFill>
              </a:rPr>
              <a:t>Jess Smith</a:t>
            </a:r>
            <a:r>
              <a:rPr lang="en-GB" sz="2000" baseline="30000" dirty="0">
                <a:solidFill>
                  <a:schemeClr val="bg1"/>
                </a:solidFill>
              </a:rPr>
              <a:t>1,2</a:t>
            </a:r>
            <a:r>
              <a:rPr lang="en-GB" sz="2000" dirty="0">
                <a:solidFill>
                  <a:schemeClr val="bg1"/>
                </a:solidFill>
              </a:rPr>
              <a:t>, Mira Naftaly</a:t>
            </a:r>
            <a:r>
              <a:rPr lang="en-GB" sz="2000" baseline="30000" dirty="0">
                <a:solidFill>
                  <a:schemeClr val="bg1"/>
                </a:solidFill>
              </a:rPr>
              <a:t>2</a:t>
            </a:r>
          </a:p>
          <a:p>
            <a:pPr algn="ctr"/>
            <a:r>
              <a:rPr lang="en-US" sz="2000" dirty="0">
                <a:solidFill>
                  <a:schemeClr val="bg1"/>
                </a:solidFill>
              </a:rPr>
              <a:t>Chris Graham</a:t>
            </a:r>
            <a:r>
              <a:rPr lang="en-US" sz="2000" baseline="30000" dirty="0">
                <a:solidFill>
                  <a:schemeClr val="bg1"/>
                </a:solidFill>
              </a:rPr>
              <a:t>3</a:t>
            </a:r>
            <a:r>
              <a:rPr lang="en-US" sz="2000" dirty="0">
                <a:solidFill>
                  <a:schemeClr val="bg1"/>
                </a:solidFill>
              </a:rPr>
              <a:t>, James Seddon</a:t>
            </a:r>
            <a:r>
              <a:rPr lang="en-US" sz="2000" baseline="30000" dirty="0">
                <a:solidFill>
                  <a:schemeClr val="bg1"/>
                </a:solidFill>
              </a:rPr>
              <a:t>3</a:t>
            </a:r>
            <a:r>
              <a:rPr lang="en-US" sz="2000" dirty="0">
                <a:solidFill>
                  <a:schemeClr val="bg1"/>
                </a:solidFill>
              </a:rPr>
              <a:t>, Michele Natrella</a:t>
            </a:r>
            <a:r>
              <a:rPr lang="en-US" sz="2000" baseline="30000" dirty="0">
                <a:solidFill>
                  <a:schemeClr val="bg1"/>
                </a:solidFill>
              </a:rPr>
              <a:t>3</a:t>
            </a:r>
            <a:r>
              <a:rPr lang="en-US" sz="2000" dirty="0">
                <a:solidFill>
                  <a:schemeClr val="bg1"/>
                </a:solidFill>
              </a:rPr>
              <a:t>, Cyril Renaud</a:t>
            </a:r>
            <a:r>
              <a:rPr lang="en-US" sz="2000" baseline="30000" dirty="0">
                <a:solidFill>
                  <a:schemeClr val="bg1"/>
                </a:solidFill>
              </a:rPr>
              <a:t>3</a:t>
            </a:r>
          </a:p>
          <a:p>
            <a:pPr algn="ctr"/>
            <a:r>
              <a:rPr lang="fi-FI" sz="2000" dirty="0">
                <a:solidFill>
                  <a:schemeClr val="bg1"/>
                </a:solidFill>
              </a:rPr>
              <a:t>Simon Nellen</a:t>
            </a:r>
            <a:r>
              <a:rPr lang="fi-FI" sz="2000" baseline="30000" dirty="0">
                <a:solidFill>
                  <a:schemeClr val="bg1"/>
                </a:solidFill>
              </a:rPr>
              <a:t>4</a:t>
            </a:r>
            <a:r>
              <a:rPr lang="fi-FI" sz="2000" dirty="0">
                <a:solidFill>
                  <a:schemeClr val="bg1"/>
                </a:solidFill>
              </a:rPr>
              <a:t>, Sebastian Lauck</a:t>
            </a:r>
            <a:r>
              <a:rPr lang="fi-FI" sz="2000" baseline="30000" dirty="0">
                <a:solidFill>
                  <a:schemeClr val="bg1"/>
                </a:solidFill>
              </a:rPr>
              <a:t>4</a:t>
            </a:r>
            <a:r>
              <a:rPr lang="fi-FI" sz="2000" dirty="0">
                <a:solidFill>
                  <a:schemeClr val="bg1"/>
                </a:solidFill>
              </a:rPr>
              <a:t>, Björn Globisch</a:t>
            </a:r>
            <a:r>
              <a:rPr lang="fi-FI" sz="2000" baseline="30000" dirty="0">
                <a:solidFill>
                  <a:schemeClr val="bg1"/>
                </a:solidFill>
              </a:rPr>
              <a:t>4</a:t>
            </a:r>
            <a:endParaRPr lang="en-US" sz="2000" dirty="0">
              <a:solidFill>
                <a:schemeClr val="bg1"/>
              </a:solidFill>
            </a:endParaRPr>
          </a:p>
          <a:p>
            <a:pPr algn="ctr"/>
            <a:endParaRPr lang="en-US" sz="2000" baseline="30000" dirty="0">
              <a:solidFill>
                <a:schemeClr val="bg1"/>
              </a:solidFill>
            </a:endParaRPr>
          </a:p>
          <a:p>
            <a:pPr algn="ctr"/>
            <a:r>
              <a:rPr lang="en-GB" sz="2000" baseline="30000" dirty="0">
                <a:solidFill>
                  <a:schemeClr val="bg1"/>
                </a:solidFill>
              </a:rPr>
              <a:t>1</a:t>
            </a:r>
            <a:r>
              <a:rPr lang="en-GB" sz="2000" dirty="0">
                <a:solidFill>
                  <a:schemeClr val="bg1"/>
                </a:solidFill>
              </a:rPr>
              <a:t>Surrey University, Guildford, UK</a:t>
            </a:r>
          </a:p>
          <a:p>
            <a:pPr algn="ctr"/>
            <a:r>
              <a:rPr lang="en-GB" sz="2000" baseline="30000" dirty="0">
                <a:solidFill>
                  <a:schemeClr val="bg1"/>
                </a:solidFill>
              </a:rPr>
              <a:t>2</a:t>
            </a:r>
            <a:r>
              <a:rPr lang="en-GB" sz="2000" dirty="0">
                <a:solidFill>
                  <a:schemeClr val="bg1"/>
                </a:solidFill>
              </a:rPr>
              <a:t>National Physical Laboratory, Teddington, UK</a:t>
            </a:r>
          </a:p>
          <a:p>
            <a:pPr algn="ctr"/>
            <a:r>
              <a:rPr lang="en-GB" sz="2000" baseline="30000" dirty="0">
                <a:solidFill>
                  <a:schemeClr val="bg1"/>
                </a:solidFill>
              </a:rPr>
              <a:t>3</a:t>
            </a:r>
            <a:r>
              <a:rPr lang="en-GB" sz="2000" dirty="0">
                <a:solidFill>
                  <a:schemeClr val="bg1"/>
                </a:solidFill>
              </a:rPr>
              <a:t>UCL, London, UK</a:t>
            </a:r>
          </a:p>
          <a:p>
            <a:pPr algn="ctr"/>
            <a:r>
              <a:rPr lang="de-DE" sz="2000" baseline="30000" dirty="0">
                <a:solidFill>
                  <a:schemeClr val="bg1"/>
                </a:solidFill>
              </a:rPr>
              <a:t>4</a:t>
            </a:r>
            <a:r>
              <a:rPr lang="de-DE" sz="2000" dirty="0">
                <a:solidFill>
                  <a:schemeClr val="bg1"/>
                </a:solidFill>
              </a:rPr>
              <a:t>Fraunhofer Institute for Telecommunications, </a:t>
            </a:r>
          </a:p>
          <a:p>
            <a:pPr algn="ctr"/>
            <a:r>
              <a:rPr lang="de-DE" sz="2000" dirty="0">
                <a:solidFill>
                  <a:schemeClr val="bg1"/>
                </a:solidFill>
              </a:rPr>
              <a:t>Heinrich Hertz Institute, Berlin, Germany</a:t>
            </a:r>
            <a:endParaRPr lang="en-GB" sz="2000" dirty="0">
              <a:solidFill>
                <a:schemeClr val="bg1"/>
              </a:solidFill>
            </a:endParaRPr>
          </a:p>
          <a:p>
            <a:pPr algn="ctr"/>
            <a:endParaRPr lang="en-GB" sz="2000" dirty="0">
              <a:solidFill>
                <a:schemeClr val="bg1"/>
              </a:solidFill>
            </a:endParaRPr>
          </a:p>
          <a:p>
            <a:pPr algn="ctr"/>
            <a:endParaRPr lang="en-GB" sz="2000" dirty="0">
              <a:solidFill>
                <a:schemeClr val="bg1"/>
              </a:solidFill>
            </a:endParaRPr>
          </a:p>
        </p:txBody>
      </p:sp>
      <p:pic>
        <p:nvPicPr>
          <p:cNvPr id="11" name="Picture 2" descr="Image result for surrey university logo">
            <a:extLst>
              <a:ext uri="{FF2B5EF4-FFF2-40B4-BE49-F238E27FC236}">
                <a16:creationId xmlns:a16="http://schemas.microsoft.com/office/drawing/2014/main" id="{B92911B7-8E25-4CC8-924A-C61EB6AAFB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862" y="6162243"/>
            <a:ext cx="1926726" cy="5677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ucl logo">
            <a:extLst>
              <a:ext uri="{FF2B5EF4-FFF2-40B4-BE49-F238E27FC236}">
                <a16:creationId xmlns:a16="http://schemas.microsoft.com/office/drawing/2014/main" id="{61082D55-C961-4495-95BE-87051269DF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4873" y="6078053"/>
            <a:ext cx="2251511" cy="656465"/>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B52D5810-2747-4967-ABA3-091FDC3B0F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8425" y="6108141"/>
            <a:ext cx="2457450" cy="685800"/>
          </a:xfrm>
          <a:prstGeom prst="rect">
            <a:avLst/>
          </a:prstGeom>
        </p:spPr>
      </p:pic>
      <p:pic>
        <p:nvPicPr>
          <p:cNvPr id="3" name="Audio 2">
            <a:hlinkClick r:id="" action="ppaction://media"/>
            <a:extLst>
              <a:ext uri="{FF2B5EF4-FFF2-40B4-BE49-F238E27FC236}">
                <a16:creationId xmlns:a16="http://schemas.microsoft.com/office/drawing/2014/main" id="{05087EFF-33FC-4550-B761-355B0AAE06F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6154738"/>
            <a:ext cx="487362" cy="487362"/>
          </a:xfrm>
          <a:prstGeom prst="rect">
            <a:avLst/>
          </a:prstGeom>
        </p:spPr>
      </p:pic>
    </p:spTree>
  </p:cSld>
  <p:clrMapOvr>
    <a:masterClrMapping/>
  </p:clrMapOvr>
  <p:transition spd="med" advTm="208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3C75AA-AC66-4B53-BAF4-21C2F63A778B}"/>
              </a:ext>
            </a:extLst>
          </p:cNvPr>
          <p:cNvSpPr>
            <a:spLocks noGrp="1"/>
          </p:cNvSpPr>
          <p:nvPr>
            <p:ph type="sldNum" sz="quarter" idx="12"/>
          </p:nvPr>
        </p:nvSpPr>
        <p:spPr/>
        <p:txBody>
          <a:bodyPr/>
          <a:lstStyle/>
          <a:p>
            <a:pPr>
              <a:defRPr/>
            </a:pPr>
            <a:fld id="{E2BB2B87-743C-4B56-B8B7-F1DBF546701A}" type="slidenum">
              <a:rPr lang="en-GB" altLang="en-US" smtClean="0"/>
              <a:pPr>
                <a:defRPr/>
              </a:pPr>
              <a:t>10</a:t>
            </a:fld>
            <a:endParaRPr lang="en-GB" altLang="en-US"/>
          </a:p>
        </p:txBody>
      </p:sp>
      <p:sp>
        <p:nvSpPr>
          <p:cNvPr id="5" name="Title 1">
            <a:extLst>
              <a:ext uri="{FF2B5EF4-FFF2-40B4-BE49-F238E27FC236}">
                <a16:creationId xmlns:a16="http://schemas.microsoft.com/office/drawing/2014/main" id="{FF2E7361-FC75-4420-B196-931FFFE8FB86}"/>
              </a:ext>
            </a:extLst>
          </p:cNvPr>
          <p:cNvSpPr>
            <a:spLocks noGrp="1"/>
          </p:cNvSpPr>
          <p:nvPr>
            <p:ph type="title"/>
          </p:nvPr>
        </p:nvSpPr>
        <p:spPr>
          <a:xfrm>
            <a:off x="293615" y="260648"/>
            <a:ext cx="6798665" cy="1143000"/>
          </a:xfrm>
        </p:spPr>
        <p:txBody>
          <a:bodyPr/>
          <a:lstStyle/>
          <a:p>
            <a:r>
              <a:rPr lang="en-GB" dirty="0"/>
              <a:t>UTC diode </a:t>
            </a:r>
            <a:br>
              <a:rPr lang="en-GB" dirty="0"/>
            </a:br>
            <a:endParaRPr lang="en-GB" dirty="0"/>
          </a:p>
        </p:txBody>
      </p:sp>
      <p:sp>
        <p:nvSpPr>
          <p:cNvPr id="6" name="TextBox 5">
            <a:extLst>
              <a:ext uri="{FF2B5EF4-FFF2-40B4-BE49-F238E27FC236}">
                <a16:creationId xmlns:a16="http://schemas.microsoft.com/office/drawing/2014/main" id="{49079B82-5056-4A44-840B-87C7E389C893}"/>
              </a:ext>
            </a:extLst>
          </p:cNvPr>
          <p:cNvSpPr txBox="1"/>
          <p:nvPr/>
        </p:nvSpPr>
        <p:spPr>
          <a:xfrm>
            <a:off x="271975" y="833992"/>
            <a:ext cx="6654386" cy="523220"/>
          </a:xfrm>
          <a:prstGeom prst="rect">
            <a:avLst/>
          </a:prstGeom>
          <a:noFill/>
        </p:spPr>
        <p:txBody>
          <a:bodyPr wrap="none" rtlCol="0">
            <a:spAutoFit/>
          </a:bodyPr>
          <a:lstStyle/>
          <a:p>
            <a:r>
              <a:rPr lang="en-GB" sz="2800" b="1" kern="0" dirty="0">
                <a:solidFill>
                  <a:srgbClr val="003399"/>
                </a:solidFill>
                <a:latin typeface="Arial"/>
                <a:ea typeface="+mj-ea"/>
                <a:cs typeface="+mj-cs"/>
              </a:rPr>
              <a:t>Comparison of beam profiles – E-field</a:t>
            </a:r>
            <a:endParaRPr lang="en-GB" sz="2000" dirty="0">
              <a:solidFill>
                <a:srgbClr val="000099"/>
              </a:solidFill>
            </a:endParaRPr>
          </a:p>
        </p:txBody>
      </p:sp>
      <p:graphicFrame>
        <p:nvGraphicFramePr>
          <p:cNvPr id="7" name="Object 6">
            <a:extLst>
              <a:ext uri="{FF2B5EF4-FFF2-40B4-BE49-F238E27FC236}">
                <a16:creationId xmlns:a16="http://schemas.microsoft.com/office/drawing/2014/main" id="{323F07DE-20C7-4507-AB11-906EDB4378F2}"/>
              </a:ext>
            </a:extLst>
          </p:cNvPr>
          <p:cNvGraphicFramePr>
            <a:graphicFrameLocks noChangeAspect="1"/>
          </p:cNvGraphicFramePr>
          <p:nvPr>
            <p:extLst>
              <p:ext uri="{D42A27DB-BD31-4B8C-83A1-F6EECF244321}">
                <p14:modId xmlns:p14="http://schemas.microsoft.com/office/powerpoint/2010/main" val="3489237775"/>
              </p:ext>
            </p:extLst>
          </p:nvPr>
        </p:nvGraphicFramePr>
        <p:xfrm>
          <a:off x="755305" y="932186"/>
          <a:ext cx="7638680" cy="5846666"/>
        </p:xfrm>
        <a:graphic>
          <a:graphicData uri="http://schemas.openxmlformats.org/presentationml/2006/ole">
            <mc:AlternateContent xmlns:mc="http://schemas.openxmlformats.org/markup-compatibility/2006">
              <mc:Choice xmlns:v="urn:schemas-microsoft-com:vml" Requires="v">
                <p:oleObj spid="_x0000_s6150" name="Graph" r:id="rId5" imgW="3920760" imgH="3000960" progId="Origin50.Graph">
                  <p:embed/>
                </p:oleObj>
              </mc:Choice>
              <mc:Fallback>
                <p:oleObj name="Graph" r:id="rId5" imgW="3920760" imgH="3000960" progId="Origin50.Graph">
                  <p:embed/>
                  <p:pic>
                    <p:nvPicPr>
                      <p:cNvPr id="7" name="Object 6">
                        <a:extLst>
                          <a:ext uri="{FF2B5EF4-FFF2-40B4-BE49-F238E27FC236}">
                            <a16:creationId xmlns:a16="http://schemas.microsoft.com/office/drawing/2014/main" id="{323F07DE-20C7-4507-AB11-906EDB4378F2}"/>
                          </a:ext>
                        </a:extLst>
                      </p:cNvPr>
                      <p:cNvPicPr/>
                      <p:nvPr/>
                    </p:nvPicPr>
                    <p:blipFill>
                      <a:blip r:embed="rId6"/>
                      <a:stretch>
                        <a:fillRect/>
                      </a:stretch>
                    </p:blipFill>
                    <p:spPr>
                      <a:xfrm>
                        <a:off x="755305" y="932186"/>
                        <a:ext cx="7638680" cy="5846666"/>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FD26B070-5BDA-4753-ADD3-B0FC06319FC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58121623"/>
      </p:ext>
    </p:extLst>
  </p:cSld>
  <p:clrMapOvr>
    <a:masterClrMapping/>
  </p:clrMapOvr>
  <mc:AlternateContent xmlns:mc="http://schemas.openxmlformats.org/markup-compatibility/2006">
    <mc:Choice xmlns:p14="http://schemas.microsoft.com/office/powerpoint/2010/main" Requires="p14">
      <p:transition spd="slow" p14:dur="2000" advTm="39668"/>
    </mc:Choice>
    <mc:Fallback>
      <p:transition spd="slow" advTm="39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407FAA-FE08-42B9-9612-2AE296CA4CF5}"/>
              </a:ext>
            </a:extLst>
          </p:cNvPr>
          <p:cNvSpPr>
            <a:spLocks noGrp="1"/>
          </p:cNvSpPr>
          <p:nvPr>
            <p:ph type="sldNum" sz="quarter" idx="12"/>
          </p:nvPr>
        </p:nvSpPr>
        <p:spPr/>
        <p:txBody>
          <a:bodyPr/>
          <a:lstStyle/>
          <a:p>
            <a:pPr>
              <a:defRPr/>
            </a:pPr>
            <a:fld id="{E2BB2B87-743C-4B56-B8B7-F1DBF546701A}" type="slidenum">
              <a:rPr lang="en-GB" altLang="en-US" smtClean="0"/>
              <a:pPr>
                <a:defRPr/>
              </a:pPr>
              <a:t>11</a:t>
            </a:fld>
            <a:endParaRPr lang="en-GB" altLang="en-US"/>
          </a:p>
        </p:txBody>
      </p:sp>
      <p:sp>
        <p:nvSpPr>
          <p:cNvPr id="5" name="Title 1">
            <a:extLst>
              <a:ext uri="{FF2B5EF4-FFF2-40B4-BE49-F238E27FC236}">
                <a16:creationId xmlns:a16="http://schemas.microsoft.com/office/drawing/2014/main" id="{8564455E-0280-4027-9374-34950F1DC17B}"/>
              </a:ext>
            </a:extLst>
          </p:cNvPr>
          <p:cNvSpPr>
            <a:spLocks noGrp="1"/>
          </p:cNvSpPr>
          <p:nvPr>
            <p:ph type="title"/>
          </p:nvPr>
        </p:nvSpPr>
        <p:spPr>
          <a:xfrm>
            <a:off x="293615" y="260648"/>
            <a:ext cx="6798665" cy="1143000"/>
          </a:xfrm>
        </p:spPr>
        <p:txBody>
          <a:bodyPr/>
          <a:lstStyle/>
          <a:p>
            <a:r>
              <a:rPr lang="en-GB" dirty="0"/>
              <a:t>UTC diode </a:t>
            </a:r>
            <a:br>
              <a:rPr lang="en-GB" dirty="0"/>
            </a:br>
            <a:endParaRPr lang="en-GB" dirty="0"/>
          </a:p>
        </p:txBody>
      </p:sp>
      <p:sp>
        <p:nvSpPr>
          <p:cNvPr id="6" name="TextBox 5">
            <a:extLst>
              <a:ext uri="{FF2B5EF4-FFF2-40B4-BE49-F238E27FC236}">
                <a16:creationId xmlns:a16="http://schemas.microsoft.com/office/drawing/2014/main" id="{A232D5A9-C417-4FB4-9FA1-CC86F2AA8818}"/>
              </a:ext>
            </a:extLst>
          </p:cNvPr>
          <p:cNvSpPr txBox="1"/>
          <p:nvPr/>
        </p:nvSpPr>
        <p:spPr>
          <a:xfrm>
            <a:off x="271975" y="833992"/>
            <a:ext cx="6654386" cy="523220"/>
          </a:xfrm>
          <a:prstGeom prst="rect">
            <a:avLst/>
          </a:prstGeom>
          <a:noFill/>
        </p:spPr>
        <p:txBody>
          <a:bodyPr wrap="none" rtlCol="0">
            <a:spAutoFit/>
          </a:bodyPr>
          <a:lstStyle/>
          <a:p>
            <a:r>
              <a:rPr lang="en-GB" sz="2800" b="1" kern="0" dirty="0">
                <a:solidFill>
                  <a:srgbClr val="003399"/>
                </a:solidFill>
                <a:latin typeface="Arial"/>
                <a:ea typeface="+mj-ea"/>
                <a:cs typeface="+mj-cs"/>
              </a:rPr>
              <a:t>Comparison of beam profiles – H-field</a:t>
            </a:r>
            <a:endParaRPr lang="en-GB" sz="2000" dirty="0">
              <a:solidFill>
                <a:srgbClr val="000099"/>
              </a:solidFill>
            </a:endParaRPr>
          </a:p>
        </p:txBody>
      </p:sp>
      <p:graphicFrame>
        <p:nvGraphicFramePr>
          <p:cNvPr id="7" name="Object 6">
            <a:extLst>
              <a:ext uri="{FF2B5EF4-FFF2-40B4-BE49-F238E27FC236}">
                <a16:creationId xmlns:a16="http://schemas.microsoft.com/office/drawing/2014/main" id="{CCE73B8A-E8B9-4CDF-9A44-4970D895191C}"/>
              </a:ext>
            </a:extLst>
          </p:cNvPr>
          <p:cNvGraphicFramePr>
            <a:graphicFrameLocks noChangeAspect="1"/>
          </p:cNvGraphicFramePr>
          <p:nvPr>
            <p:extLst>
              <p:ext uri="{D42A27DB-BD31-4B8C-83A1-F6EECF244321}">
                <p14:modId xmlns:p14="http://schemas.microsoft.com/office/powerpoint/2010/main" val="2823949415"/>
              </p:ext>
            </p:extLst>
          </p:nvPr>
        </p:nvGraphicFramePr>
        <p:xfrm>
          <a:off x="691200" y="960048"/>
          <a:ext cx="7579497" cy="5828612"/>
        </p:xfrm>
        <a:graphic>
          <a:graphicData uri="http://schemas.openxmlformats.org/presentationml/2006/ole">
            <mc:AlternateContent xmlns:mc="http://schemas.openxmlformats.org/markup-compatibility/2006">
              <mc:Choice xmlns:v="urn:schemas-microsoft-com:vml" Requires="v">
                <p:oleObj spid="_x0000_s7174" name="Graph" r:id="rId5" imgW="4297187" imgH="3304525" progId="Origin50.Graph">
                  <p:embed/>
                </p:oleObj>
              </mc:Choice>
              <mc:Fallback>
                <p:oleObj name="Graph" r:id="rId5" imgW="4297187" imgH="3304525" progId="Origin50.Graph">
                  <p:embed/>
                  <p:pic>
                    <p:nvPicPr>
                      <p:cNvPr id="7" name="Object 6">
                        <a:extLst>
                          <a:ext uri="{FF2B5EF4-FFF2-40B4-BE49-F238E27FC236}">
                            <a16:creationId xmlns:a16="http://schemas.microsoft.com/office/drawing/2014/main" id="{CCE73B8A-E8B9-4CDF-9A44-4970D895191C}"/>
                          </a:ext>
                        </a:extLst>
                      </p:cNvPr>
                      <p:cNvPicPr/>
                      <p:nvPr/>
                    </p:nvPicPr>
                    <p:blipFill>
                      <a:blip r:embed="rId6"/>
                      <a:stretch>
                        <a:fillRect/>
                      </a:stretch>
                    </p:blipFill>
                    <p:spPr>
                      <a:xfrm>
                        <a:off x="691200" y="960048"/>
                        <a:ext cx="7579497" cy="5828612"/>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BD50EFF7-383D-44A7-B995-F166CAC70A1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16866285"/>
      </p:ext>
    </p:extLst>
  </p:cSld>
  <p:clrMapOvr>
    <a:masterClrMapping/>
  </p:clrMapOvr>
  <mc:AlternateContent xmlns:mc="http://schemas.openxmlformats.org/markup-compatibility/2006">
    <mc:Choice xmlns:p14="http://schemas.microsoft.com/office/powerpoint/2010/main" Requires="p14">
      <p:transition spd="slow" p14:dur="2000" advTm="20765"/>
    </mc:Choice>
    <mc:Fallback>
      <p:transition spd="slow" advTm="20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6A9B70-99E7-4E9D-9B32-4ABF3CF8E50C}"/>
              </a:ext>
            </a:extLst>
          </p:cNvPr>
          <p:cNvSpPr>
            <a:spLocks noGrp="1"/>
          </p:cNvSpPr>
          <p:nvPr>
            <p:ph type="title"/>
          </p:nvPr>
        </p:nvSpPr>
        <p:spPr>
          <a:xfrm>
            <a:off x="293615" y="260648"/>
            <a:ext cx="6798665" cy="1143000"/>
          </a:xfrm>
        </p:spPr>
        <p:txBody>
          <a:bodyPr/>
          <a:lstStyle/>
          <a:p>
            <a:r>
              <a:rPr lang="en-GB" dirty="0"/>
              <a:t>PIN diode - a broadband emitter</a:t>
            </a:r>
            <a:br>
              <a:rPr lang="en-GB" dirty="0"/>
            </a:br>
            <a:endParaRPr lang="en-GB" dirty="0"/>
          </a:p>
        </p:txBody>
      </p:sp>
      <p:sp>
        <p:nvSpPr>
          <p:cNvPr id="7" name="TextBox 6">
            <a:extLst>
              <a:ext uri="{FF2B5EF4-FFF2-40B4-BE49-F238E27FC236}">
                <a16:creationId xmlns:a16="http://schemas.microsoft.com/office/drawing/2014/main" id="{A5F5F46C-55A7-46F1-860A-3062AC6EF71E}"/>
              </a:ext>
            </a:extLst>
          </p:cNvPr>
          <p:cNvSpPr txBox="1"/>
          <p:nvPr/>
        </p:nvSpPr>
        <p:spPr>
          <a:xfrm>
            <a:off x="308819" y="3694350"/>
            <a:ext cx="1124026" cy="461665"/>
          </a:xfrm>
          <a:prstGeom prst="rect">
            <a:avLst/>
          </a:prstGeom>
          <a:noFill/>
        </p:spPr>
        <p:txBody>
          <a:bodyPr wrap="none" rtlCol="0">
            <a:spAutoFit/>
          </a:bodyPr>
          <a:lstStyle/>
          <a:p>
            <a:r>
              <a:rPr lang="en-GB" b="1" dirty="0">
                <a:solidFill>
                  <a:srgbClr val="000099"/>
                </a:solidFill>
              </a:rPr>
              <a:t>E-field</a:t>
            </a:r>
          </a:p>
        </p:txBody>
      </p:sp>
      <p:sp>
        <p:nvSpPr>
          <p:cNvPr id="8" name="TextBox 7">
            <a:extLst>
              <a:ext uri="{FF2B5EF4-FFF2-40B4-BE49-F238E27FC236}">
                <a16:creationId xmlns:a16="http://schemas.microsoft.com/office/drawing/2014/main" id="{07176C43-458B-4CDD-8FF8-5E735F35E9CB}"/>
              </a:ext>
            </a:extLst>
          </p:cNvPr>
          <p:cNvSpPr txBox="1"/>
          <p:nvPr/>
        </p:nvSpPr>
        <p:spPr>
          <a:xfrm>
            <a:off x="4585472" y="3694350"/>
            <a:ext cx="1141659" cy="461665"/>
          </a:xfrm>
          <a:prstGeom prst="rect">
            <a:avLst/>
          </a:prstGeom>
          <a:noFill/>
        </p:spPr>
        <p:txBody>
          <a:bodyPr wrap="none" rtlCol="0">
            <a:spAutoFit/>
          </a:bodyPr>
          <a:lstStyle/>
          <a:p>
            <a:r>
              <a:rPr lang="en-GB" b="1" dirty="0">
                <a:solidFill>
                  <a:srgbClr val="000099"/>
                </a:solidFill>
              </a:rPr>
              <a:t>H-field</a:t>
            </a:r>
          </a:p>
        </p:txBody>
      </p:sp>
      <p:graphicFrame>
        <p:nvGraphicFramePr>
          <p:cNvPr id="9" name="Object 8">
            <a:extLst>
              <a:ext uri="{FF2B5EF4-FFF2-40B4-BE49-F238E27FC236}">
                <a16:creationId xmlns:a16="http://schemas.microsoft.com/office/drawing/2014/main" id="{6205EECC-4529-45BB-828D-BC19A4E22BB6}"/>
              </a:ext>
            </a:extLst>
          </p:cNvPr>
          <p:cNvGraphicFramePr>
            <a:graphicFrameLocks noChangeAspect="1"/>
          </p:cNvGraphicFramePr>
          <p:nvPr>
            <p:extLst>
              <p:ext uri="{D42A27DB-BD31-4B8C-83A1-F6EECF244321}">
                <p14:modId xmlns:p14="http://schemas.microsoft.com/office/powerpoint/2010/main" val="1718572112"/>
              </p:ext>
            </p:extLst>
          </p:nvPr>
        </p:nvGraphicFramePr>
        <p:xfrm>
          <a:off x="652563" y="1157072"/>
          <a:ext cx="3921125" cy="3000375"/>
        </p:xfrm>
        <a:graphic>
          <a:graphicData uri="http://schemas.openxmlformats.org/presentationml/2006/ole">
            <mc:AlternateContent xmlns:mc="http://schemas.openxmlformats.org/markup-compatibility/2006">
              <mc:Choice xmlns:v="urn:schemas-microsoft-com:vml" Requires="v">
                <p:oleObj spid="_x0000_s8210" name="Graph" r:id="rId6" imgW="3920760" imgH="3000960" progId="Origin50.Graph">
                  <p:embed/>
                </p:oleObj>
              </mc:Choice>
              <mc:Fallback>
                <p:oleObj name="Graph" r:id="rId6" imgW="3920760" imgH="3000960" progId="Origin50.Graph">
                  <p:embed/>
                  <p:pic>
                    <p:nvPicPr>
                      <p:cNvPr id="9" name="Object 8">
                        <a:extLst>
                          <a:ext uri="{FF2B5EF4-FFF2-40B4-BE49-F238E27FC236}">
                            <a16:creationId xmlns:a16="http://schemas.microsoft.com/office/drawing/2014/main" id="{6205EECC-4529-45BB-828D-BC19A4E22BB6}"/>
                          </a:ext>
                        </a:extLst>
                      </p:cNvPr>
                      <p:cNvPicPr/>
                      <p:nvPr/>
                    </p:nvPicPr>
                    <p:blipFill>
                      <a:blip r:embed="rId7"/>
                      <a:stretch>
                        <a:fillRect/>
                      </a:stretch>
                    </p:blipFill>
                    <p:spPr>
                      <a:xfrm>
                        <a:off x="652563" y="1157072"/>
                        <a:ext cx="3921125" cy="3000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C407B62-3FAD-4079-9AAC-01BBF83781EC}"/>
              </a:ext>
            </a:extLst>
          </p:cNvPr>
          <p:cNvGraphicFramePr>
            <a:graphicFrameLocks noChangeAspect="1"/>
          </p:cNvGraphicFramePr>
          <p:nvPr>
            <p:extLst>
              <p:ext uri="{D42A27DB-BD31-4B8C-83A1-F6EECF244321}">
                <p14:modId xmlns:p14="http://schemas.microsoft.com/office/powerpoint/2010/main" val="3713978181"/>
              </p:ext>
            </p:extLst>
          </p:nvPr>
        </p:nvGraphicFramePr>
        <p:xfrm>
          <a:off x="661131" y="3806086"/>
          <a:ext cx="3921125" cy="3000375"/>
        </p:xfrm>
        <a:graphic>
          <a:graphicData uri="http://schemas.openxmlformats.org/presentationml/2006/ole">
            <mc:AlternateContent xmlns:mc="http://schemas.openxmlformats.org/markup-compatibility/2006">
              <mc:Choice xmlns:v="urn:schemas-microsoft-com:vml" Requires="v">
                <p:oleObj spid="_x0000_s8211" name="Graph" r:id="rId8" imgW="3920760" imgH="3000960" progId="Origin50.Graph">
                  <p:embed/>
                </p:oleObj>
              </mc:Choice>
              <mc:Fallback>
                <p:oleObj name="Graph" r:id="rId8" imgW="3920760" imgH="3000960" progId="Origin50.Graph">
                  <p:embed/>
                  <p:pic>
                    <p:nvPicPr>
                      <p:cNvPr id="10" name="Object 9">
                        <a:extLst>
                          <a:ext uri="{FF2B5EF4-FFF2-40B4-BE49-F238E27FC236}">
                            <a16:creationId xmlns:a16="http://schemas.microsoft.com/office/drawing/2014/main" id="{4C407B62-3FAD-4079-9AAC-01BBF83781EC}"/>
                          </a:ext>
                        </a:extLst>
                      </p:cNvPr>
                      <p:cNvPicPr/>
                      <p:nvPr/>
                    </p:nvPicPr>
                    <p:blipFill>
                      <a:blip r:embed="rId9"/>
                      <a:stretch>
                        <a:fillRect/>
                      </a:stretch>
                    </p:blipFill>
                    <p:spPr>
                      <a:xfrm>
                        <a:off x="661131" y="3806086"/>
                        <a:ext cx="3921125" cy="30003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2747FD3-72E4-47A4-B452-35508DD5ED04}"/>
              </a:ext>
            </a:extLst>
          </p:cNvPr>
          <p:cNvGraphicFramePr>
            <a:graphicFrameLocks noChangeAspect="1"/>
          </p:cNvGraphicFramePr>
          <p:nvPr>
            <p:extLst>
              <p:ext uri="{D42A27DB-BD31-4B8C-83A1-F6EECF244321}">
                <p14:modId xmlns:p14="http://schemas.microsoft.com/office/powerpoint/2010/main" val="3267635774"/>
              </p:ext>
            </p:extLst>
          </p:nvPr>
        </p:nvGraphicFramePr>
        <p:xfrm>
          <a:off x="4950900" y="1155640"/>
          <a:ext cx="3921125" cy="3000375"/>
        </p:xfrm>
        <a:graphic>
          <a:graphicData uri="http://schemas.openxmlformats.org/presentationml/2006/ole">
            <mc:AlternateContent xmlns:mc="http://schemas.openxmlformats.org/markup-compatibility/2006">
              <mc:Choice xmlns:v="urn:schemas-microsoft-com:vml" Requires="v">
                <p:oleObj spid="_x0000_s8212" name="Graph" r:id="rId10" imgW="3920760" imgH="3000960" progId="Origin50.Graph">
                  <p:embed/>
                </p:oleObj>
              </mc:Choice>
              <mc:Fallback>
                <p:oleObj name="Graph" r:id="rId10" imgW="3920760" imgH="3000960" progId="Origin50.Graph">
                  <p:embed/>
                  <p:pic>
                    <p:nvPicPr>
                      <p:cNvPr id="11" name="Object 10">
                        <a:extLst>
                          <a:ext uri="{FF2B5EF4-FFF2-40B4-BE49-F238E27FC236}">
                            <a16:creationId xmlns:a16="http://schemas.microsoft.com/office/drawing/2014/main" id="{82747FD3-72E4-47A4-B452-35508DD5ED04}"/>
                          </a:ext>
                        </a:extLst>
                      </p:cNvPr>
                      <p:cNvPicPr/>
                      <p:nvPr/>
                    </p:nvPicPr>
                    <p:blipFill>
                      <a:blip r:embed="rId11"/>
                      <a:stretch>
                        <a:fillRect/>
                      </a:stretch>
                    </p:blipFill>
                    <p:spPr>
                      <a:xfrm>
                        <a:off x="4950900" y="1155640"/>
                        <a:ext cx="3921125" cy="30003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B1D8A5C-F7A3-4B1E-8A91-DFDEBBE5DF63}"/>
              </a:ext>
            </a:extLst>
          </p:cNvPr>
          <p:cNvGraphicFramePr>
            <a:graphicFrameLocks noChangeAspect="1"/>
          </p:cNvGraphicFramePr>
          <p:nvPr>
            <p:extLst>
              <p:ext uri="{D42A27DB-BD31-4B8C-83A1-F6EECF244321}">
                <p14:modId xmlns:p14="http://schemas.microsoft.com/office/powerpoint/2010/main" val="1863858696"/>
              </p:ext>
            </p:extLst>
          </p:nvPr>
        </p:nvGraphicFramePr>
        <p:xfrm>
          <a:off x="4959464" y="3794382"/>
          <a:ext cx="3921125" cy="3000375"/>
        </p:xfrm>
        <a:graphic>
          <a:graphicData uri="http://schemas.openxmlformats.org/presentationml/2006/ole">
            <mc:AlternateContent xmlns:mc="http://schemas.openxmlformats.org/markup-compatibility/2006">
              <mc:Choice xmlns:v="urn:schemas-microsoft-com:vml" Requires="v">
                <p:oleObj spid="_x0000_s8213" name="Graph" r:id="rId12" imgW="3920760" imgH="3000960" progId="Origin50.Graph">
                  <p:embed/>
                </p:oleObj>
              </mc:Choice>
              <mc:Fallback>
                <p:oleObj name="Graph" r:id="rId12" imgW="3920760" imgH="3000960" progId="Origin50.Graph">
                  <p:embed/>
                  <p:pic>
                    <p:nvPicPr>
                      <p:cNvPr id="12" name="Object 11">
                        <a:extLst>
                          <a:ext uri="{FF2B5EF4-FFF2-40B4-BE49-F238E27FC236}">
                            <a16:creationId xmlns:a16="http://schemas.microsoft.com/office/drawing/2014/main" id="{AB1D8A5C-F7A3-4B1E-8A91-DFDEBBE5DF63}"/>
                          </a:ext>
                        </a:extLst>
                      </p:cNvPr>
                      <p:cNvPicPr/>
                      <p:nvPr/>
                    </p:nvPicPr>
                    <p:blipFill>
                      <a:blip r:embed="rId13"/>
                      <a:stretch>
                        <a:fillRect/>
                      </a:stretch>
                    </p:blipFill>
                    <p:spPr>
                      <a:xfrm>
                        <a:off x="4959464" y="3794382"/>
                        <a:ext cx="3921125" cy="3000375"/>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B5E0F17F-C5A1-48A5-BAB2-E03C2F8633ED}"/>
              </a:ext>
            </a:extLst>
          </p:cNvPr>
          <p:cNvSpPr txBox="1"/>
          <p:nvPr/>
        </p:nvSpPr>
        <p:spPr>
          <a:xfrm>
            <a:off x="272425" y="880428"/>
            <a:ext cx="4299575" cy="523220"/>
          </a:xfrm>
          <a:prstGeom prst="rect">
            <a:avLst/>
          </a:prstGeom>
          <a:noFill/>
        </p:spPr>
        <p:txBody>
          <a:bodyPr wrap="none" rtlCol="0">
            <a:spAutoFit/>
          </a:bodyPr>
          <a:lstStyle/>
          <a:p>
            <a:r>
              <a:rPr lang="en-GB" sz="2800" b="1" kern="0" dirty="0">
                <a:solidFill>
                  <a:srgbClr val="003399"/>
                </a:solidFill>
                <a:latin typeface="Arial"/>
                <a:ea typeface="+mj-ea"/>
                <a:cs typeface="+mj-cs"/>
              </a:rPr>
              <a:t>Beam profile at 100 GHz</a:t>
            </a:r>
            <a:endParaRPr lang="en-GB" sz="2000" dirty="0">
              <a:solidFill>
                <a:srgbClr val="000099"/>
              </a:solidFill>
            </a:endParaRPr>
          </a:p>
        </p:txBody>
      </p:sp>
      <p:pic>
        <p:nvPicPr>
          <p:cNvPr id="2" name="Audio 1">
            <a:hlinkClick r:id="" action="ppaction://media"/>
            <a:extLst>
              <a:ext uri="{FF2B5EF4-FFF2-40B4-BE49-F238E27FC236}">
                <a16:creationId xmlns:a16="http://schemas.microsoft.com/office/drawing/2014/main" id="{F3237C7A-C8D3-43FB-B12A-7F544B3B9E3E}"/>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82960740"/>
      </p:ext>
    </p:extLst>
  </p:cSld>
  <p:clrMapOvr>
    <a:masterClrMapping/>
  </p:clrMapOvr>
  <mc:AlternateContent xmlns:mc="http://schemas.openxmlformats.org/markup-compatibility/2006">
    <mc:Choice xmlns:p14="http://schemas.microsoft.com/office/powerpoint/2010/main" Requires="p14">
      <p:transition spd="slow" p14:dur="2000" advTm="54237"/>
    </mc:Choice>
    <mc:Fallback>
      <p:transition spd="slow" advTm="5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9DE7F7-FB68-4FD4-A1FB-7D6E697662C0}"/>
              </a:ext>
            </a:extLst>
          </p:cNvPr>
          <p:cNvSpPr>
            <a:spLocks noGrp="1"/>
          </p:cNvSpPr>
          <p:nvPr>
            <p:ph type="title"/>
          </p:nvPr>
        </p:nvSpPr>
        <p:spPr>
          <a:xfrm>
            <a:off x="293615" y="260648"/>
            <a:ext cx="6798665" cy="1143000"/>
          </a:xfrm>
        </p:spPr>
        <p:txBody>
          <a:bodyPr/>
          <a:lstStyle/>
          <a:p>
            <a:r>
              <a:rPr lang="en-GB" dirty="0"/>
              <a:t>PIN diode - a broadband emitter</a:t>
            </a:r>
            <a:br>
              <a:rPr lang="en-GB" dirty="0"/>
            </a:br>
            <a:endParaRPr lang="en-GB" dirty="0"/>
          </a:p>
        </p:txBody>
      </p:sp>
      <p:sp>
        <p:nvSpPr>
          <p:cNvPr id="6" name="TextBox 5">
            <a:extLst>
              <a:ext uri="{FF2B5EF4-FFF2-40B4-BE49-F238E27FC236}">
                <a16:creationId xmlns:a16="http://schemas.microsoft.com/office/drawing/2014/main" id="{EF55F741-4823-427C-8704-D47DC5AC2F65}"/>
              </a:ext>
            </a:extLst>
          </p:cNvPr>
          <p:cNvSpPr txBox="1"/>
          <p:nvPr/>
        </p:nvSpPr>
        <p:spPr>
          <a:xfrm>
            <a:off x="272425" y="880428"/>
            <a:ext cx="4299575" cy="523220"/>
          </a:xfrm>
          <a:prstGeom prst="rect">
            <a:avLst/>
          </a:prstGeom>
          <a:noFill/>
        </p:spPr>
        <p:txBody>
          <a:bodyPr wrap="none" rtlCol="0">
            <a:spAutoFit/>
          </a:bodyPr>
          <a:lstStyle/>
          <a:p>
            <a:r>
              <a:rPr lang="en-GB" sz="2800" b="1" kern="0" dirty="0">
                <a:solidFill>
                  <a:srgbClr val="003399"/>
                </a:solidFill>
                <a:latin typeface="Arial"/>
                <a:ea typeface="+mj-ea"/>
                <a:cs typeface="+mj-cs"/>
              </a:rPr>
              <a:t>Beam profile at 150 GHz</a:t>
            </a:r>
            <a:endParaRPr lang="en-GB" sz="2000" dirty="0">
              <a:solidFill>
                <a:srgbClr val="000099"/>
              </a:solidFill>
            </a:endParaRPr>
          </a:p>
        </p:txBody>
      </p:sp>
      <p:sp>
        <p:nvSpPr>
          <p:cNvPr id="7" name="TextBox 6">
            <a:extLst>
              <a:ext uri="{FF2B5EF4-FFF2-40B4-BE49-F238E27FC236}">
                <a16:creationId xmlns:a16="http://schemas.microsoft.com/office/drawing/2014/main" id="{FE0895C5-8A1E-43B6-8D4A-681CB0ACB961}"/>
              </a:ext>
            </a:extLst>
          </p:cNvPr>
          <p:cNvSpPr txBox="1"/>
          <p:nvPr/>
        </p:nvSpPr>
        <p:spPr>
          <a:xfrm>
            <a:off x="308819" y="3694350"/>
            <a:ext cx="1124026" cy="461665"/>
          </a:xfrm>
          <a:prstGeom prst="rect">
            <a:avLst/>
          </a:prstGeom>
          <a:noFill/>
        </p:spPr>
        <p:txBody>
          <a:bodyPr wrap="none" rtlCol="0">
            <a:spAutoFit/>
          </a:bodyPr>
          <a:lstStyle/>
          <a:p>
            <a:r>
              <a:rPr lang="en-GB" b="1" dirty="0">
                <a:solidFill>
                  <a:srgbClr val="000099"/>
                </a:solidFill>
              </a:rPr>
              <a:t>E-field</a:t>
            </a:r>
          </a:p>
        </p:txBody>
      </p:sp>
      <p:sp>
        <p:nvSpPr>
          <p:cNvPr id="8" name="TextBox 7">
            <a:extLst>
              <a:ext uri="{FF2B5EF4-FFF2-40B4-BE49-F238E27FC236}">
                <a16:creationId xmlns:a16="http://schemas.microsoft.com/office/drawing/2014/main" id="{EDED085F-1052-4E55-8ABA-7ABF4901DD0F}"/>
              </a:ext>
            </a:extLst>
          </p:cNvPr>
          <p:cNvSpPr txBox="1"/>
          <p:nvPr/>
        </p:nvSpPr>
        <p:spPr>
          <a:xfrm>
            <a:off x="4585472" y="3694350"/>
            <a:ext cx="1141659" cy="461665"/>
          </a:xfrm>
          <a:prstGeom prst="rect">
            <a:avLst/>
          </a:prstGeom>
          <a:noFill/>
        </p:spPr>
        <p:txBody>
          <a:bodyPr wrap="none" rtlCol="0">
            <a:spAutoFit/>
          </a:bodyPr>
          <a:lstStyle/>
          <a:p>
            <a:r>
              <a:rPr lang="en-GB" b="1" dirty="0">
                <a:solidFill>
                  <a:srgbClr val="000099"/>
                </a:solidFill>
              </a:rPr>
              <a:t>H-field</a:t>
            </a:r>
          </a:p>
        </p:txBody>
      </p:sp>
      <p:graphicFrame>
        <p:nvGraphicFramePr>
          <p:cNvPr id="9" name="Object 8">
            <a:extLst>
              <a:ext uri="{FF2B5EF4-FFF2-40B4-BE49-F238E27FC236}">
                <a16:creationId xmlns:a16="http://schemas.microsoft.com/office/drawing/2014/main" id="{960172AC-BD24-4B30-B9AF-E37F1B3DEE3D}"/>
              </a:ext>
            </a:extLst>
          </p:cNvPr>
          <p:cNvGraphicFramePr>
            <a:graphicFrameLocks noChangeAspect="1"/>
          </p:cNvGraphicFramePr>
          <p:nvPr>
            <p:extLst>
              <p:ext uri="{D42A27DB-BD31-4B8C-83A1-F6EECF244321}">
                <p14:modId xmlns:p14="http://schemas.microsoft.com/office/powerpoint/2010/main" val="1602983318"/>
              </p:ext>
            </p:extLst>
          </p:nvPr>
        </p:nvGraphicFramePr>
        <p:xfrm>
          <a:off x="652563" y="1157072"/>
          <a:ext cx="3921125" cy="3000375"/>
        </p:xfrm>
        <a:graphic>
          <a:graphicData uri="http://schemas.openxmlformats.org/presentationml/2006/ole">
            <mc:AlternateContent xmlns:mc="http://schemas.openxmlformats.org/markup-compatibility/2006">
              <mc:Choice xmlns:v="urn:schemas-microsoft-com:vml" Requires="v">
                <p:oleObj spid="_x0000_s9234" name="Graph" r:id="rId5" imgW="3920760" imgH="3000960" progId="Origin50.Graph">
                  <p:embed/>
                </p:oleObj>
              </mc:Choice>
              <mc:Fallback>
                <p:oleObj name="Graph" r:id="rId5" imgW="3920760" imgH="3000960" progId="Origin50.Graph">
                  <p:embed/>
                  <p:pic>
                    <p:nvPicPr>
                      <p:cNvPr id="9" name="Object 8">
                        <a:extLst>
                          <a:ext uri="{FF2B5EF4-FFF2-40B4-BE49-F238E27FC236}">
                            <a16:creationId xmlns:a16="http://schemas.microsoft.com/office/drawing/2014/main" id="{960172AC-BD24-4B30-B9AF-E37F1B3DEE3D}"/>
                          </a:ext>
                        </a:extLst>
                      </p:cNvPr>
                      <p:cNvPicPr/>
                      <p:nvPr/>
                    </p:nvPicPr>
                    <p:blipFill>
                      <a:blip r:embed="rId6"/>
                      <a:stretch>
                        <a:fillRect/>
                      </a:stretch>
                    </p:blipFill>
                    <p:spPr>
                      <a:xfrm>
                        <a:off x="652563" y="1157072"/>
                        <a:ext cx="3921125" cy="3000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30A2DB6-A46D-45F6-B0FD-54D83A7E594E}"/>
              </a:ext>
            </a:extLst>
          </p:cNvPr>
          <p:cNvGraphicFramePr>
            <a:graphicFrameLocks noChangeAspect="1"/>
          </p:cNvGraphicFramePr>
          <p:nvPr>
            <p:extLst>
              <p:ext uri="{D42A27DB-BD31-4B8C-83A1-F6EECF244321}">
                <p14:modId xmlns:p14="http://schemas.microsoft.com/office/powerpoint/2010/main" val="2485471775"/>
              </p:ext>
            </p:extLst>
          </p:nvPr>
        </p:nvGraphicFramePr>
        <p:xfrm>
          <a:off x="661131" y="3806086"/>
          <a:ext cx="3921125" cy="3000375"/>
        </p:xfrm>
        <a:graphic>
          <a:graphicData uri="http://schemas.openxmlformats.org/presentationml/2006/ole">
            <mc:AlternateContent xmlns:mc="http://schemas.openxmlformats.org/markup-compatibility/2006">
              <mc:Choice xmlns:v="urn:schemas-microsoft-com:vml" Requires="v">
                <p:oleObj spid="_x0000_s9235" name="Graph" r:id="rId7" imgW="3920760" imgH="3000960" progId="Origin50.Graph">
                  <p:embed/>
                </p:oleObj>
              </mc:Choice>
              <mc:Fallback>
                <p:oleObj name="Graph" r:id="rId7" imgW="3920760" imgH="3000960" progId="Origin50.Graph">
                  <p:embed/>
                  <p:pic>
                    <p:nvPicPr>
                      <p:cNvPr id="10" name="Object 9">
                        <a:extLst>
                          <a:ext uri="{FF2B5EF4-FFF2-40B4-BE49-F238E27FC236}">
                            <a16:creationId xmlns:a16="http://schemas.microsoft.com/office/drawing/2014/main" id="{B30A2DB6-A46D-45F6-B0FD-54D83A7E594E}"/>
                          </a:ext>
                        </a:extLst>
                      </p:cNvPr>
                      <p:cNvPicPr/>
                      <p:nvPr/>
                    </p:nvPicPr>
                    <p:blipFill>
                      <a:blip r:embed="rId8"/>
                      <a:stretch>
                        <a:fillRect/>
                      </a:stretch>
                    </p:blipFill>
                    <p:spPr>
                      <a:xfrm>
                        <a:off x="661131" y="3806086"/>
                        <a:ext cx="3921125" cy="30003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4AB9431-0FCB-4078-B780-F0E1BFC2A18F}"/>
              </a:ext>
            </a:extLst>
          </p:cNvPr>
          <p:cNvGraphicFramePr>
            <a:graphicFrameLocks noChangeAspect="1"/>
          </p:cNvGraphicFramePr>
          <p:nvPr>
            <p:extLst>
              <p:ext uri="{D42A27DB-BD31-4B8C-83A1-F6EECF244321}">
                <p14:modId xmlns:p14="http://schemas.microsoft.com/office/powerpoint/2010/main" val="2896655327"/>
              </p:ext>
            </p:extLst>
          </p:nvPr>
        </p:nvGraphicFramePr>
        <p:xfrm>
          <a:off x="4950900" y="1155640"/>
          <a:ext cx="3921125" cy="3000375"/>
        </p:xfrm>
        <a:graphic>
          <a:graphicData uri="http://schemas.openxmlformats.org/presentationml/2006/ole">
            <mc:AlternateContent xmlns:mc="http://schemas.openxmlformats.org/markup-compatibility/2006">
              <mc:Choice xmlns:v="urn:schemas-microsoft-com:vml" Requires="v">
                <p:oleObj spid="_x0000_s9236" name="Graph" r:id="rId9" imgW="3920760" imgH="3000960" progId="Origin50.Graph">
                  <p:embed/>
                </p:oleObj>
              </mc:Choice>
              <mc:Fallback>
                <p:oleObj name="Graph" r:id="rId9" imgW="3920760" imgH="3000960" progId="Origin50.Graph">
                  <p:embed/>
                  <p:pic>
                    <p:nvPicPr>
                      <p:cNvPr id="11" name="Object 10">
                        <a:extLst>
                          <a:ext uri="{FF2B5EF4-FFF2-40B4-BE49-F238E27FC236}">
                            <a16:creationId xmlns:a16="http://schemas.microsoft.com/office/drawing/2014/main" id="{D4AB9431-0FCB-4078-B780-F0E1BFC2A18F}"/>
                          </a:ext>
                        </a:extLst>
                      </p:cNvPr>
                      <p:cNvPicPr/>
                      <p:nvPr/>
                    </p:nvPicPr>
                    <p:blipFill>
                      <a:blip r:embed="rId10"/>
                      <a:stretch>
                        <a:fillRect/>
                      </a:stretch>
                    </p:blipFill>
                    <p:spPr>
                      <a:xfrm>
                        <a:off x="4950900" y="1155640"/>
                        <a:ext cx="3921125" cy="30003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2286C6A-D81F-4386-8884-FE768E3791E9}"/>
              </a:ext>
            </a:extLst>
          </p:cNvPr>
          <p:cNvGraphicFramePr>
            <a:graphicFrameLocks noChangeAspect="1"/>
          </p:cNvGraphicFramePr>
          <p:nvPr>
            <p:extLst>
              <p:ext uri="{D42A27DB-BD31-4B8C-83A1-F6EECF244321}">
                <p14:modId xmlns:p14="http://schemas.microsoft.com/office/powerpoint/2010/main" val="3386825178"/>
              </p:ext>
            </p:extLst>
          </p:nvPr>
        </p:nvGraphicFramePr>
        <p:xfrm>
          <a:off x="4959464" y="3794382"/>
          <a:ext cx="3921125" cy="3000375"/>
        </p:xfrm>
        <a:graphic>
          <a:graphicData uri="http://schemas.openxmlformats.org/presentationml/2006/ole">
            <mc:AlternateContent xmlns:mc="http://schemas.openxmlformats.org/markup-compatibility/2006">
              <mc:Choice xmlns:v="urn:schemas-microsoft-com:vml" Requires="v">
                <p:oleObj spid="_x0000_s9237" name="Graph" r:id="rId11" imgW="3920760" imgH="3000960" progId="Origin50.Graph">
                  <p:embed/>
                </p:oleObj>
              </mc:Choice>
              <mc:Fallback>
                <p:oleObj name="Graph" r:id="rId11" imgW="3920760" imgH="3000960" progId="Origin50.Graph">
                  <p:embed/>
                  <p:pic>
                    <p:nvPicPr>
                      <p:cNvPr id="12" name="Object 11">
                        <a:extLst>
                          <a:ext uri="{FF2B5EF4-FFF2-40B4-BE49-F238E27FC236}">
                            <a16:creationId xmlns:a16="http://schemas.microsoft.com/office/drawing/2014/main" id="{12286C6A-D81F-4386-8884-FE768E3791E9}"/>
                          </a:ext>
                        </a:extLst>
                      </p:cNvPr>
                      <p:cNvPicPr/>
                      <p:nvPr/>
                    </p:nvPicPr>
                    <p:blipFill>
                      <a:blip r:embed="rId12"/>
                      <a:stretch>
                        <a:fillRect/>
                      </a:stretch>
                    </p:blipFill>
                    <p:spPr>
                      <a:xfrm>
                        <a:off x="4959464" y="3794382"/>
                        <a:ext cx="3921125" cy="3000375"/>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860AB80D-11DF-41BD-9BF8-DD25CB856BF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1191988"/>
      </p:ext>
    </p:extLst>
  </p:cSld>
  <p:clrMapOvr>
    <a:masterClrMapping/>
  </p:clrMapOvr>
  <mc:AlternateContent xmlns:mc="http://schemas.openxmlformats.org/markup-compatibility/2006">
    <mc:Choice xmlns:p14="http://schemas.microsoft.com/office/powerpoint/2010/main" Requires="p14">
      <p:transition spd="slow" p14:dur="2000" advTm="18626"/>
    </mc:Choice>
    <mc:Fallback>
      <p:transition spd="slow" advTm="18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C06695-78B7-44F1-A6B6-39A8410D2A33}"/>
              </a:ext>
            </a:extLst>
          </p:cNvPr>
          <p:cNvSpPr>
            <a:spLocks noGrp="1"/>
          </p:cNvSpPr>
          <p:nvPr>
            <p:ph type="title"/>
          </p:nvPr>
        </p:nvSpPr>
        <p:spPr>
          <a:xfrm>
            <a:off x="293615" y="260648"/>
            <a:ext cx="6798665" cy="1143000"/>
          </a:xfrm>
        </p:spPr>
        <p:txBody>
          <a:bodyPr/>
          <a:lstStyle/>
          <a:p>
            <a:r>
              <a:rPr lang="en-GB" dirty="0"/>
              <a:t>PIN diode - a broadband emitter</a:t>
            </a:r>
            <a:br>
              <a:rPr lang="en-GB" dirty="0"/>
            </a:br>
            <a:endParaRPr lang="en-GB" dirty="0"/>
          </a:p>
        </p:txBody>
      </p:sp>
      <p:sp>
        <p:nvSpPr>
          <p:cNvPr id="6" name="TextBox 5">
            <a:extLst>
              <a:ext uri="{FF2B5EF4-FFF2-40B4-BE49-F238E27FC236}">
                <a16:creationId xmlns:a16="http://schemas.microsoft.com/office/drawing/2014/main" id="{A285E144-691E-4974-ABF6-5945EF1391B1}"/>
              </a:ext>
            </a:extLst>
          </p:cNvPr>
          <p:cNvSpPr txBox="1"/>
          <p:nvPr/>
        </p:nvSpPr>
        <p:spPr>
          <a:xfrm>
            <a:off x="272425" y="880428"/>
            <a:ext cx="4299575" cy="523220"/>
          </a:xfrm>
          <a:prstGeom prst="rect">
            <a:avLst/>
          </a:prstGeom>
          <a:noFill/>
        </p:spPr>
        <p:txBody>
          <a:bodyPr wrap="none" rtlCol="0">
            <a:spAutoFit/>
          </a:bodyPr>
          <a:lstStyle/>
          <a:p>
            <a:r>
              <a:rPr lang="en-GB" sz="2800" b="1" kern="0" dirty="0">
                <a:solidFill>
                  <a:srgbClr val="003399"/>
                </a:solidFill>
                <a:latin typeface="Arial"/>
                <a:ea typeface="+mj-ea"/>
                <a:cs typeface="+mj-cs"/>
              </a:rPr>
              <a:t>Beam profile at 200 GHz</a:t>
            </a:r>
            <a:endParaRPr lang="en-GB" sz="2000" dirty="0">
              <a:solidFill>
                <a:srgbClr val="000099"/>
              </a:solidFill>
            </a:endParaRPr>
          </a:p>
        </p:txBody>
      </p:sp>
      <p:graphicFrame>
        <p:nvGraphicFramePr>
          <p:cNvPr id="7" name="Object 6">
            <a:extLst>
              <a:ext uri="{FF2B5EF4-FFF2-40B4-BE49-F238E27FC236}">
                <a16:creationId xmlns:a16="http://schemas.microsoft.com/office/drawing/2014/main" id="{4CAE84AC-F31D-43B3-891E-7235E48C9EB6}"/>
              </a:ext>
            </a:extLst>
          </p:cNvPr>
          <p:cNvGraphicFramePr>
            <a:graphicFrameLocks noChangeAspect="1"/>
          </p:cNvGraphicFramePr>
          <p:nvPr>
            <p:extLst>
              <p:ext uri="{D42A27DB-BD31-4B8C-83A1-F6EECF244321}">
                <p14:modId xmlns:p14="http://schemas.microsoft.com/office/powerpoint/2010/main" val="477998023"/>
              </p:ext>
            </p:extLst>
          </p:nvPr>
        </p:nvGraphicFramePr>
        <p:xfrm>
          <a:off x="4950900" y="1155640"/>
          <a:ext cx="3921125" cy="3000375"/>
        </p:xfrm>
        <a:graphic>
          <a:graphicData uri="http://schemas.openxmlformats.org/presentationml/2006/ole">
            <mc:AlternateContent xmlns:mc="http://schemas.openxmlformats.org/markup-compatibility/2006">
              <mc:Choice xmlns:v="urn:schemas-microsoft-com:vml" Requires="v">
                <p:oleObj spid="_x0000_s10258" name="Graph" r:id="rId5" imgW="3920760" imgH="3000960" progId="Origin50.Graph">
                  <p:embed/>
                </p:oleObj>
              </mc:Choice>
              <mc:Fallback>
                <p:oleObj name="Graph" r:id="rId5" imgW="3920760" imgH="3000960" progId="Origin50.Graph">
                  <p:embed/>
                  <p:pic>
                    <p:nvPicPr>
                      <p:cNvPr id="7" name="Object 6">
                        <a:extLst>
                          <a:ext uri="{FF2B5EF4-FFF2-40B4-BE49-F238E27FC236}">
                            <a16:creationId xmlns:a16="http://schemas.microsoft.com/office/drawing/2014/main" id="{4CAE84AC-F31D-43B3-891E-7235E48C9EB6}"/>
                          </a:ext>
                        </a:extLst>
                      </p:cNvPr>
                      <p:cNvPicPr/>
                      <p:nvPr/>
                    </p:nvPicPr>
                    <p:blipFill>
                      <a:blip r:embed="rId6"/>
                      <a:stretch>
                        <a:fillRect/>
                      </a:stretch>
                    </p:blipFill>
                    <p:spPr>
                      <a:xfrm>
                        <a:off x="4950900" y="1155640"/>
                        <a:ext cx="3921125" cy="30003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F0806E3-6DBA-447B-9AE7-DCC01995862E}"/>
              </a:ext>
            </a:extLst>
          </p:cNvPr>
          <p:cNvGraphicFramePr>
            <a:graphicFrameLocks noChangeAspect="1"/>
          </p:cNvGraphicFramePr>
          <p:nvPr>
            <p:extLst>
              <p:ext uri="{D42A27DB-BD31-4B8C-83A1-F6EECF244321}">
                <p14:modId xmlns:p14="http://schemas.microsoft.com/office/powerpoint/2010/main" val="1504368454"/>
              </p:ext>
            </p:extLst>
          </p:nvPr>
        </p:nvGraphicFramePr>
        <p:xfrm>
          <a:off x="4945799" y="3803036"/>
          <a:ext cx="3921125" cy="3000375"/>
        </p:xfrm>
        <a:graphic>
          <a:graphicData uri="http://schemas.openxmlformats.org/presentationml/2006/ole">
            <mc:AlternateContent xmlns:mc="http://schemas.openxmlformats.org/markup-compatibility/2006">
              <mc:Choice xmlns:v="urn:schemas-microsoft-com:vml" Requires="v">
                <p:oleObj spid="_x0000_s10259" name="Graph" r:id="rId7" imgW="3920760" imgH="3000960" progId="Origin50.Graph">
                  <p:embed/>
                </p:oleObj>
              </mc:Choice>
              <mc:Fallback>
                <p:oleObj name="Graph" r:id="rId7" imgW="3920760" imgH="3000960" progId="Origin50.Graph">
                  <p:embed/>
                  <p:pic>
                    <p:nvPicPr>
                      <p:cNvPr id="8" name="Object 7">
                        <a:extLst>
                          <a:ext uri="{FF2B5EF4-FFF2-40B4-BE49-F238E27FC236}">
                            <a16:creationId xmlns:a16="http://schemas.microsoft.com/office/drawing/2014/main" id="{6F0806E3-6DBA-447B-9AE7-DCC01995862E}"/>
                          </a:ext>
                        </a:extLst>
                      </p:cNvPr>
                      <p:cNvPicPr/>
                      <p:nvPr/>
                    </p:nvPicPr>
                    <p:blipFill>
                      <a:blip r:embed="rId8"/>
                      <a:stretch>
                        <a:fillRect/>
                      </a:stretch>
                    </p:blipFill>
                    <p:spPr>
                      <a:xfrm>
                        <a:off x="4945799" y="3803036"/>
                        <a:ext cx="3921125" cy="3000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F762B86-63C7-40E8-BFA0-729996C681D4}"/>
              </a:ext>
            </a:extLst>
          </p:cNvPr>
          <p:cNvGraphicFramePr>
            <a:graphicFrameLocks noChangeAspect="1"/>
          </p:cNvGraphicFramePr>
          <p:nvPr>
            <p:extLst>
              <p:ext uri="{D42A27DB-BD31-4B8C-83A1-F6EECF244321}">
                <p14:modId xmlns:p14="http://schemas.microsoft.com/office/powerpoint/2010/main" val="2673394229"/>
              </p:ext>
            </p:extLst>
          </p:nvPr>
        </p:nvGraphicFramePr>
        <p:xfrm>
          <a:off x="659355" y="1147979"/>
          <a:ext cx="3921125" cy="3000375"/>
        </p:xfrm>
        <a:graphic>
          <a:graphicData uri="http://schemas.openxmlformats.org/presentationml/2006/ole">
            <mc:AlternateContent xmlns:mc="http://schemas.openxmlformats.org/markup-compatibility/2006">
              <mc:Choice xmlns:v="urn:schemas-microsoft-com:vml" Requires="v">
                <p:oleObj spid="_x0000_s10260" name="Graph" r:id="rId9" imgW="3920760" imgH="3000960" progId="Origin50.Graph">
                  <p:embed/>
                </p:oleObj>
              </mc:Choice>
              <mc:Fallback>
                <p:oleObj name="Graph" r:id="rId9" imgW="3920760" imgH="3000960" progId="Origin50.Graph">
                  <p:embed/>
                  <p:pic>
                    <p:nvPicPr>
                      <p:cNvPr id="9" name="Object 8">
                        <a:extLst>
                          <a:ext uri="{FF2B5EF4-FFF2-40B4-BE49-F238E27FC236}">
                            <a16:creationId xmlns:a16="http://schemas.microsoft.com/office/drawing/2014/main" id="{FF762B86-63C7-40E8-BFA0-729996C681D4}"/>
                          </a:ext>
                        </a:extLst>
                      </p:cNvPr>
                      <p:cNvPicPr/>
                      <p:nvPr/>
                    </p:nvPicPr>
                    <p:blipFill>
                      <a:blip r:embed="rId10"/>
                      <a:stretch>
                        <a:fillRect/>
                      </a:stretch>
                    </p:blipFill>
                    <p:spPr>
                      <a:xfrm>
                        <a:off x="659355" y="1147979"/>
                        <a:ext cx="3921125" cy="3000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CE1B2B3-90F7-4833-80C1-D2CF74E803BE}"/>
              </a:ext>
            </a:extLst>
          </p:cNvPr>
          <p:cNvGraphicFramePr>
            <a:graphicFrameLocks noChangeAspect="1"/>
          </p:cNvGraphicFramePr>
          <p:nvPr>
            <p:extLst>
              <p:ext uri="{D42A27DB-BD31-4B8C-83A1-F6EECF244321}">
                <p14:modId xmlns:p14="http://schemas.microsoft.com/office/powerpoint/2010/main" val="3481212329"/>
              </p:ext>
            </p:extLst>
          </p:nvPr>
        </p:nvGraphicFramePr>
        <p:xfrm>
          <a:off x="659359" y="3788427"/>
          <a:ext cx="3921125" cy="3000375"/>
        </p:xfrm>
        <a:graphic>
          <a:graphicData uri="http://schemas.openxmlformats.org/presentationml/2006/ole">
            <mc:AlternateContent xmlns:mc="http://schemas.openxmlformats.org/markup-compatibility/2006">
              <mc:Choice xmlns:v="urn:schemas-microsoft-com:vml" Requires="v">
                <p:oleObj spid="_x0000_s10261" name="Graph" r:id="rId11" imgW="3920760" imgH="3000960" progId="Origin50.Graph">
                  <p:embed/>
                </p:oleObj>
              </mc:Choice>
              <mc:Fallback>
                <p:oleObj name="Graph" r:id="rId11" imgW="3920760" imgH="3000960" progId="Origin50.Graph">
                  <p:embed/>
                  <p:pic>
                    <p:nvPicPr>
                      <p:cNvPr id="10" name="Object 9">
                        <a:extLst>
                          <a:ext uri="{FF2B5EF4-FFF2-40B4-BE49-F238E27FC236}">
                            <a16:creationId xmlns:a16="http://schemas.microsoft.com/office/drawing/2014/main" id="{3CE1B2B3-90F7-4833-80C1-D2CF74E803BE}"/>
                          </a:ext>
                        </a:extLst>
                      </p:cNvPr>
                      <p:cNvPicPr/>
                      <p:nvPr/>
                    </p:nvPicPr>
                    <p:blipFill>
                      <a:blip r:embed="rId12"/>
                      <a:stretch>
                        <a:fillRect/>
                      </a:stretch>
                    </p:blipFill>
                    <p:spPr>
                      <a:xfrm>
                        <a:off x="659359" y="3788427"/>
                        <a:ext cx="3921125" cy="3000375"/>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88275C85-8464-456F-BE56-CF36CDB70241}"/>
              </a:ext>
            </a:extLst>
          </p:cNvPr>
          <p:cNvSpPr txBox="1"/>
          <p:nvPr/>
        </p:nvSpPr>
        <p:spPr>
          <a:xfrm>
            <a:off x="308819" y="3694350"/>
            <a:ext cx="1124026" cy="461665"/>
          </a:xfrm>
          <a:prstGeom prst="rect">
            <a:avLst/>
          </a:prstGeom>
          <a:noFill/>
        </p:spPr>
        <p:txBody>
          <a:bodyPr wrap="none" rtlCol="0">
            <a:spAutoFit/>
          </a:bodyPr>
          <a:lstStyle/>
          <a:p>
            <a:r>
              <a:rPr lang="en-GB" b="1" dirty="0">
                <a:solidFill>
                  <a:srgbClr val="000099"/>
                </a:solidFill>
              </a:rPr>
              <a:t>E-field</a:t>
            </a:r>
          </a:p>
        </p:txBody>
      </p:sp>
      <p:sp>
        <p:nvSpPr>
          <p:cNvPr id="12" name="TextBox 11">
            <a:extLst>
              <a:ext uri="{FF2B5EF4-FFF2-40B4-BE49-F238E27FC236}">
                <a16:creationId xmlns:a16="http://schemas.microsoft.com/office/drawing/2014/main" id="{A25E9EB5-C768-4828-8F58-5DA17CA1B833}"/>
              </a:ext>
            </a:extLst>
          </p:cNvPr>
          <p:cNvSpPr txBox="1"/>
          <p:nvPr/>
        </p:nvSpPr>
        <p:spPr>
          <a:xfrm>
            <a:off x="4585472" y="3694350"/>
            <a:ext cx="1141659" cy="461665"/>
          </a:xfrm>
          <a:prstGeom prst="rect">
            <a:avLst/>
          </a:prstGeom>
          <a:noFill/>
        </p:spPr>
        <p:txBody>
          <a:bodyPr wrap="none" rtlCol="0">
            <a:spAutoFit/>
          </a:bodyPr>
          <a:lstStyle/>
          <a:p>
            <a:r>
              <a:rPr lang="en-GB" b="1" dirty="0">
                <a:solidFill>
                  <a:srgbClr val="000099"/>
                </a:solidFill>
              </a:rPr>
              <a:t>H-field</a:t>
            </a:r>
          </a:p>
        </p:txBody>
      </p:sp>
      <p:pic>
        <p:nvPicPr>
          <p:cNvPr id="2" name="Audio 1">
            <a:hlinkClick r:id="" action="ppaction://media"/>
            <a:extLst>
              <a:ext uri="{FF2B5EF4-FFF2-40B4-BE49-F238E27FC236}">
                <a16:creationId xmlns:a16="http://schemas.microsoft.com/office/drawing/2014/main" id="{801B964D-9728-483F-83EE-0F878D86A5C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07251151"/>
      </p:ext>
    </p:extLst>
  </p:cSld>
  <p:clrMapOvr>
    <a:masterClrMapping/>
  </p:clrMapOvr>
  <mc:AlternateContent xmlns:mc="http://schemas.openxmlformats.org/markup-compatibility/2006">
    <mc:Choice xmlns:p14="http://schemas.microsoft.com/office/powerpoint/2010/main" Requires="p14">
      <p:transition spd="slow" p14:dur="2000" advTm="21018"/>
    </mc:Choice>
    <mc:Fallback>
      <p:transition spd="slow" advTm="21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C4FCF9-EB66-4D4E-BF17-A6C9120B032C}"/>
              </a:ext>
            </a:extLst>
          </p:cNvPr>
          <p:cNvSpPr>
            <a:spLocks noGrp="1"/>
          </p:cNvSpPr>
          <p:nvPr>
            <p:ph type="sldNum" sz="quarter" idx="12"/>
          </p:nvPr>
        </p:nvSpPr>
        <p:spPr/>
        <p:txBody>
          <a:bodyPr/>
          <a:lstStyle/>
          <a:p>
            <a:pPr>
              <a:defRPr/>
            </a:pPr>
            <a:fld id="{E2BB2B87-743C-4B56-B8B7-F1DBF546701A}" type="slidenum">
              <a:rPr lang="en-GB" altLang="en-US" smtClean="0"/>
              <a:pPr>
                <a:defRPr/>
              </a:pPr>
              <a:t>15</a:t>
            </a:fld>
            <a:endParaRPr lang="en-GB" altLang="en-US"/>
          </a:p>
        </p:txBody>
      </p:sp>
      <p:sp>
        <p:nvSpPr>
          <p:cNvPr id="5" name="Title 1">
            <a:extLst>
              <a:ext uri="{FF2B5EF4-FFF2-40B4-BE49-F238E27FC236}">
                <a16:creationId xmlns:a16="http://schemas.microsoft.com/office/drawing/2014/main" id="{97021B76-EF37-403C-8C55-D5C5513FDFA4}"/>
              </a:ext>
            </a:extLst>
          </p:cNvPr>
          <p:cNvSpPr>
            <a:spLocks noGrp="1"/>
          </p:cNvSpPr>
          <p:nvPr>
            <p:ph type="title"/>
          </p:nvPr>
        </p:nvSpPr>
        <p:spPr>
          <a:xfrm>
            <a:off x="293615" y="260648"/>
            <a:ext cx="6798665" cy="1143000"/>
          </a:xfrm>
        </p:spPr>
        <p:txBody>
          <a:bodyPr/>
          <a:lstStyle/>
          <a:p>
            <a:r>
              <a:rPr lang="en-GB" dirty="0"/>
              <a:t>PIN diode - a broadband emitter</a:t>
            </a:r>
            <a:br>
              <a:rPr lang="en-GB" dirty="0"/>
            </a:br>
            <a:endParaRPr lang="en-GB" dirty="0"/>
          </a:p>
        </p:txBody>
      </p:sp>
      <p:sp>
        <p:nvSpPr>
          <p:cNvPr id="6" name="TextBox 5">
            <a:extLst>
              <a:ext uri="{FF2B5EF4-FFF2-40B4-BE49-F238E27FC236}">
                <a16:creationId xmlns:a16="http://schemas.microsoft.com/office/drawing/2014/main" id="{ACF8A7BC-BF3D-49A9-8974-C08BE94766E8}"/>
              </a:ext>
            </a:extLst>
          </p:cNvPr>
          <p:cNvSpPr txBox="1"/>
          <p:nvPr/>
        </p:nvSpPr>
        <p:spPr>
          <a:xfrm>
            <a:off x="272425" y="880428"/>
            <a:ext cx="4299575" cy="523220"/>
          </a:xfrm>
          <a:prstGeom prst="rect">
            <a:avLst/>
          </a:prstGeom>
          <a:noFill/>
        </p:spPr>
        <p:txBody>
          <a:bodyPr wrap="none" rtlCol="0">
            <a:spAutoFit/>
          </a:bodyPr>
          <a:lstStyle/>
          <a:p>
            <a:r>
              <a:rPr lang="en-GB" sz="2800" b="1" kern="0" dirty="0">
                <a:solidFill>
                  <a:srgbClr val="003399"/>
                </a:solidFill>
                <a:latin typeface="Arial"/>
                <a:ea typeface="+mj-ea"/>
                <a:cs typeface="+mj-cs"/>
              </a:rPr>
              <a:t>Beam profile at 250 GHz</a:t>
            </a:r>
            <a:endParaRPr lang="en-GB" sz="2000" dirty="0">
              <a:solidFill>
                <a:srgbClr val="000099"/>
              </a:solidFill>
            </a:endParaRPr>
          </a:p>
        </p:txBody>
      </p:sp>
      <p:graphicFrame>
        <p:nvGraphicFramePr>
          <p:cNvPr id="7" name="Object 6">
            <a:extLst>
              <a:ext uri="{FF2B5EF4-FFF2-40B4-BE49-F238E27FC236}">
                <a16:creationId xmlns:a16="http://schemas.microsoft.com/office/drawing/2014/main" id="{980CE9F5-B531-4215-9B96-6ADFC2AB3928}"/>
              </a:ext>
            </a:extLst>
          </p:cNvPr>
          <p:cNvGraphicFramePr>
            <a:graphicFrameLocks noChangeAspect="1"/>
          </p:cNvGraphicFramePr>
          <p:nvPr>
            <p:extLst>
              <p:ext uri="{D42A27DB-BD31-4B8C-83A1-F6EECF244321}">
                <p14:modId xmlns:p14="http://schemas.microsoft.com/office/powerpoint/2010/main" val="1782399031"/>
              </p:ext>
            </p:extLst>
          </p:nvPr>
        </p:nvGraphicFramePr>
        <p:xfrm>
          <a:off x="4950900" y="1155640"/>
          <a:ext cx="3921125" cy="3000375"/>
        </p:xfrm>
        <a:graphic>
          <a:graphicData uri="http://schemas.openxmlformats.org/presentationml/2006/ole">
            <mc:AlternateContent xmlns:mc="http://schemas.openxmlformats.org/markup-compatibility/2006">
              <mc:Choice xmlns:v="urn:schemas-microsoft-com:vml" Requires="v">
                <p:oleObj spid="_x0000_s11282" name="Graph" r:id="rId5" imgW="3920760" imgH="3000960" progId="Origin50.Graph">
                  <p:embed/>
                </p:oleObj>
              </mc:Choice>
              <mc:Fallback>
                <p:oleObj name="Graph" r:id="rId5" imgW="3920760" imgH="3000960" progId="Origin50.Graph">
                  <p:embed/>
                  <p:pic>
                    <p:nvPicPr>
                      <p:cNvPr id="7" name="Object 6">
                        <a:extLst>
                          <a:ext uri="{FF2B5EF4-FFF2-40B4-BE49-F238E27FC236}">
                            <a16:creationId xmlns:a16="http://schemas.microsoft.com/office/drawing/2014/main" id="{980CE9F5-B531-4215-9B96-6ADFC2AB3928}"/>
                          </a:ext>
                        </a:extLst>
                      </p:cNvPr>
                      <p:cNvPicPr/>
                      <p:nvPr/>
                    </p:nvPicPr>
                    <p:blipFill>
                      <a:blip r:embed="rId6"/>
                      <a:stretch>
                        <a:fillRect/>
                      </a:stretch>
                    </p:blipFill>
                    <p:spPr>
                      <a:xfrm>
                        <a:off x="4950900" y="1155640"/>
                        <a:ext cx="3921125" cy="30003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AC85B06-C82E-4DF5-B171-8D1D51B5B52F}"/>
              </a:ext>
            </a:extLst>
          </p:cNvPr>
          <p:cNvGraphicFramePr>
            <a:graphicFrameLocks noChangeAspect="1"/>
          </p:cNvGraphicFramePr>
          <p:nvPr>
            <p:extLst>
              <p:ext uri="{D42A27DB-BD31-4B8C-83A1-F6EECF244321}">
                <p14:modId xmlns:p14="http://schemas.microsoft.com/office/powerpoint/2010/main" val="2868685334"/>
              </p:ext>
            </p:extLst>
          </p:nvPr>
        </p:nvGraphicFramePr>
        <p:xfrm>
          <a:off x="4945799" y="3803036"/>
          <a:ext cx="3921125" cy="3000375"/>
        </p:xfrm>
        <a:graphic>
          <a:graphicData uri="http://schemas.openxmlformats.org/presentationml/2006/ole">
            <mc:AlternateContent xmlns:mc="http://schemas.openxmlformats.org/markup-compatibility/2006">
              <mc:Choice xmlns:v="urn:schemas-microsoft-com:vml" Requires="v">
                <p:oleObj spid="_x0000_s11283" name="Graph" r:id="rId7" imgW="3920760" imgH="3000960" progId="Origin50.Graph">
                  <p:embed/>
                </p:oleObj>
              </mc:Choice>
              <mc:Fallback>
                <p:oleObj name="Graph" r:id="rId7" imgW="3920760" imgH="3000960" progId="Origin50.Graph">
                  <p:embed/>
                  <p:pic>
                    <p:nvPicPr>
                      <p:cNvPr id="8" name="Object 7">
                        <a:extLst>
                          <a:ext uri="{FF2B5EF4-FFF2-40B4-BE49-F238E27FC236}">
                            <a16:creationId xmlns:a16="http://schemas.microsoft.com/office/drawing/2014/main" id="{3AC85B06-C82E-4DF5-B171-8D1D51B5B52F}"/>
                          </a:ext>
                        </a:extLst>
                      </p:cNvPr>
                      <p:cNvPicPr/>
                      <p:nvPr/>
                    </p:nvPicPr>
                    <p:blipFill>
                      <a:blip r:embed="rId8"/>
                      <a:stretch>
                        <a:fillRect/>
                      </a:stretch>
                    </p:blipFill>
                    <p:spPr>
                      <a:xfrm>
                        <a:off x="4945799" y="3803036"/>
                        <a:ext cx="3921125" cy="3000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6A2D3D1-E516-4A91-BEDF-17F836362A43}"/>
              </a:ext>
            </a:extLst>
          </p:cNvPr>
          <p:cNvGraphicFramePr>
            <a:graphicFrameLocks noChangeAspect="1"/>
          </p:cNvGraphicFramePr>
          <p:nvPr>
            <p:extLst>
              <p:ext uri="{D42A27DB-BD31-4B8C-83A1-F6EECF244321}">
                <p14:modId xmlns:p14="http://schemas.microsoft.com/office/powerpoint/2010/main" val="174377965"/>
              </p:ext>
            </p:extLst>
          </p:nvPr>
        </p:nvGraphicFramePr>
        <p:xfrm>
          <a:off x="659355" y="1147979"/>
          <a:ext cx="3921125" cy="3000375"/>
        </p:xfrm>
        <a:graphic>
          <a:graphicData uri="http://schemas.openxmlformats.org/presentationml/2006/ole">
            <mc:AlternateContent xmlns:mc="http://schemas.openxmlformats.org/markup-compatibility/2006">
              <mc:Choice xmlns:v="urn:schemas-microsoft-com:vml" Requires="v">
                <p:oleObj spid="_x0000_s11284" name="Graph" r:id="rId9" imgW="3920760" imgH="3000960" progId="Origin50.Graph">
                  <p:embed/>
                </p:oleObj>
              </mc:Choice>
              <mc:Fallback>
                <p:oleObj name="Graph" r:id="rId9" imgW="3920760" imgH="3000960" progId="Origin50.Graph">
                  <p:embed/>
                  <p:pic>
                    <p:nvPicPr>
                      <p:cNvPr id="9" name="Object 8">
                        <a:extLst>
                          <a:ext uri="{FF2B5EF4-FFF2-40B4-BE49-F238E27FC236}">
                            <a16:creationId xmlns:a16="http://schemas.microsoft.com/office/drawing/2014/main" id="{96A2D3D1-E516-4A91-BEDF-17F836362A43}"/>
                          </a:ext>
                        </a:extLst>
                      </p:cNvPr>
                      <p:cNvPicPr/>
                      <p:nvPr/>
                    </p:nvPicPr>
                    <p:blipFill>
                      <a:blip r:embed="rId10"/>
                      <a:stretch>
                        <a:fillRect/>
                      </a:stretch>
                    </p:blipFill>
                    <p:spPr>
                      <a:xfrm>
                        <a:off x="659355" y="1147979"/>
                        <a:ext cx="3921125" cy="3000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AEFBE8B-C09B-4877-8F18-FCB0CD1FB55F}"/>
              </a:ext>
            </a:extLst>
          </p:cNvPr>
          <p:cNvGraphicFramePr>
            <a:graphicFrameLocks noChangeAspect="1"/>
          </p:cNvGraphicFramePr>
          <p:nvPr>
            <p:extLst>
              <p:ext uri="{D42A27DB-BD31-4B8C-83A1-F6EECF244321}">
                <p14:modId xmlns:p14="http://schemas.microsoft.com/office/powerpoint/2010/main" val="1676952039"/>
              </p:ext>
            </p:extLst>
          </p:nvPr>
        </p:nvGraphicFramePr>
        <p:xfrm>
          <a:off x="659359" y="3788427"/>
          <a:ext cx="3921125" cy="3000375"/>
        </p:xfrm>
        <a:graphic>
          <a:graphicData uri="http://schemas.openxmlformats.org/presentationml/2006/ole">
            <mc:AlternateContent xmlns:mc="http://schemas.openxmlformats.org/markup-compatibility/2006">
              <mc:Choice xmlns:v="urn:schemas-microsoft-com:vml" Requires="v">
                <p:oleObj spid="_x0000_s11285" name="Graph" r:id="rId11" imgW="3920760" imgH="3000960" progId="Origin50.Graph">
                  <p:embed/>
                </p:oleObj>
              </mc:Choice>
              <mc:Fallback>
                <p:oleObj name="Graph" r:id="rId11" imgW="3920760" imgH="3000960" progId="Origin50.Graph">
                  <p:embed/>
                  <p:pic>
                    <p:nvPicPr>
                      <p:cNvPr id="10" name="Object 9">
                        <a:extLst>
                          <a:ext uri="{FF2B5EF4-FFF2-40B4-BE49-F238E27FC236}">
                            <a16:creationId xmlns:a16="http://schemas.microsoft.com/office/drawing/2014/main" id="{3AEFBE8B-C09B-4877-8F18-FCB0CD1FB55F}"/>
                          </a:ext>
                        </a:extLst>
                      </p:cNvPr>
                      <p:cNvPicPr/>
                      <p:nvPr/>
                    </p:nvPicPr>
                    <p:blipFill>
                      <a:blip r:embed="rId12"/>
                      <a:stretch>
                        <a:fillRect/>
                      </a:stretch>
                    </p:blipFill>
                    <p:spPr>
                      <a:xfrm>
                        <a:off x="659359" y="3788427"/>
                        <a:ext cx="3921125" cy="3000375"/>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06260B0B-41F8-4757-9506-57F764FB42F5}"/>
              </a:ext>
            </a:extLst>
          </p:cNvPr>
          <p:cNvSpPr txBox="1"/>
          <p:nvPr/>
        </p:nvSpPr>
        <p:spPr>
          <a:xfrm>
            <a:off x="308819" y="3694350"/>
            <a:ext cx="1124026" cy="461665"/>
          </a:xfrm>
          <a:prstGeom prst="rect">
            <a:avLst/>
          </a:prstGeom>
          <a:noFill/>
        </p:spPr>
        <p:txBody>
          <a:bodyPr wrap="none" rtlCol="0">
            <a:spAutoFit/>
          </a:bodyPr>
          <a:lstStyle/>
          <a:p>
            <a:r>
              <a:rPr lang="en-GB" b="1" dirty="0">
                <a:solidFill>
                  <a:srgbClr val="000099"/>
                </a:solidFill>
              </a:rPr>
              <a:t>E-field</a:t>
            </a:r>
          </a:p>
        </p:txBody>
      </p:sp>
      <p:sp>
        <p:nvSpPr>
          <p:cNvPr id="12" name="TextBox 11">
            <a:extLst>
              <a:ext uri="{FF2B5EF4-FFF2-40B4-BE49-F238E27FC236}">
                <a16:creationId xmlns:a16="http://schemas.microsoft.com/office/drawing/2014/main" id="{778A3562-83C5-4E69-8715-A5E70F4FE3BF}"/>
              </a:ext>
            </a:extLst>
          </p:cNvPr>
          <p:cNvSpPr txBox="1"/>
          <p:nvPr/>
        </p:nvSpPr>
        <p:spPr>
          <a:xfrm>
            <a:off x="4585472" y="3694350"/>
            <a:ext cx="1141659" cy="461665"/>
          </a:xfrm>
          <a:prstGeom prst="rect">
            <a:avLst/>
          </a:prstGeom>
          <a:noFill/>
        </p:spPr>
        <p:txBody>
          <a:bodyPr wrap="none" rtlCol="0">
            <a:spAutoFit/>
          </a:bodyPr>
          <a:lstStyle/>
          <a:p>
            <a:r>
              <a:rPr lang="en-GB" b="1" dirty="0">
                <a:solidFill>
                  <a:srgbClr val="000099"/>
                </a:solidFill>
              </a:rPr>
              <a:t>H-field</a:t>
            </a:r>
          </a:p>
        </p:txBody>
      </p:sp>
      <p:pic>
        <p:nvPicPr>
          <p:cNvPr id="2" name="Audio 1">
            <a:hlinkClick r:id="" action="ppaction://media"/>
            <a:extLst>
              <a:ext uri="{FF2B5EF4-FFF2-40B4-BE49-F238E27FC236}">
                <a16:creationId xmlns:a16="http://schemas.microsoft.com/office/drawing/2014/main" id="{07641A60-A8A2-42F6-8387-BB4F5759FC84}"/>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14018467"/>
      </p:ext>
    </p:extLst>
  </p:cSld>
  <p:clrMapOvr>
    <a:masterClrMapping/>
  </p:clrMapOvr>
  <mc:AlternateContent xmlns:mc="http://schemas.openxmlformats.org/markup-compatibility/2006">
    <mc:Choice xmlns:p14="http://schemas.microsoft.com/office/powerpoint/2010/main" Requires="p14">
      <p:transition spd="slow" p14:dur="2000" advTm="15991"/>
    </mc:Choice>
    <mc:Fallback>
      <p:transition spd="slow" advTm="1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173A05-60E9-4821-B35F-070DA443D17B}"/>
              </a:ext>
            </a:extLst>
          </p:cNvPr>
          <p:cNvSpPr>
            <a:spLocks noGrp="1"/>
          </p:cNvSpPr>
          <p:nvPr>
            <p:ph type="sldNum" sz="quarter" idx="12"/>
          </p:nvPr>
        </p:nvSpPr>
        <p:spPr/>
        <p:txBody>
          <a:bodyPr/>
          <a:lstStyle/>
          <a:p>
            <a:pPr>
              <a:defRPr/>
            </a:pPr>
            <a:fld id="{E2BB2B87-743C-4B56-B8B7-F1DBF546701A}" type="slidenum">
              <a:rPr lang="en-GB" altLang="en-US" smtClean="0"/>
              <a:pPr>
                <a:defRPr/>
              </a:pPr>
              <a:t>16</a:t>
            </a:fld>
            <a:endParaRPr lang="en-GB" altLang="en-US"/>
          </a:p>
        </p:txBody>
      </p:sp>
      <p:sp>
        <p:nvSpPr>
          <p:cNvPr id="5" name="Title 1">
            <a:extLst>
              <a:ext uri="{FF2B5EF4-FFF2-40B4-BE49-F238E27FC236}">
                <a16:creationId xmlns:a16="http://schemas.microsoft.com/office/drawing/2014/main" id="{4B480A62-B576-49A4-886B-18B7F8F0FDA2}"/>
              </a:ext>
            </a:extLst>
          </p:cNvPr>
          <p:cNvSpPr>
            <a:spLocks noGrp="1"/>
          </p:cNvSpPr>
          <p:nvPr>
            <p:ph type="title"/>
          </p:nvPr>
        </p:nvSpPr>
        <p:spPr>
          <a:xfrm>
            <a:off x="293615" y="260648"/>
            <a:ext cx="6798665" cy="1143000"/>
          </a:xfrm>
        </p:spPr>
        <p:txBody>
          <a:bodyPr/>
          <a:lstStyle/>
          <a:p>
            <a:r>
              <a:rPr lang="en-GB" dirty="0"/>
              <a:t>PIN diode - a broadband emitter</a:t>
            </a:r>
            <a:br>
              <a:rPr lang="en-GB" dirty="0"/>
            </a:br>
            <a:endParaRPr lang="en-GB" dirty="0"/>
          </a:p>
        </p:txBody>
      </p:sp>
      <p:sp>
        <p:nvSpPr>
          <p:cNvPr id="6" name="TextBox 5">
            <a:extLst>
              <a:ext uri="{FF2B5EF4-FFF2-40B4-BE49-F238E27FC236}">
                <a16:creationId xmlns:a16="http://schemas.microsoft.com/office/drawing/2014/main" id="{7AA2F16D-5B2C-4245-BE32-9E34EB9F6CA6}"/>
              </a:ext>
            </a:extLst>
          </p:cNvPr>
          <p:cNvSpPr txBox="1"/>
          <p:nvPr/>
        </p:nvSpPr>
        <p:spPr>
          <a:xfrm>
            <a:off x="272425" y="880428"/>
            <a:ext cx="4299575" cy="523220"/>
          </a:xfrm>
          <a:prstGeom prst="rect">
            <a:avLst/>
          </a:prstGeom>
          <a:noFill/>
        </p:spPr>
        <p:txBody>
          <a:bodyPr wrap="none" rtlCol="0">
            <a:spAutoFit/>
          </a:bodyPr>
          <a:lstStyle/>
          <a:p>
            <a:r>
              <a:rPr lang="en-GB" sz="2800" b="1" kern="0" dirty="0">
                <a:solidFill>
                  <a:srgbClr val="003399"/>
                </a:solidFill>
                <a:latin typeface="Arial"/>
                <a:ea typeface="+mj-ea"/>
                <a:cs typeface="+mj-cs"/>
              </a:rPr>
              <a:t>Beam profile at 300 GHz</a:t>
            </a:r>
            <a:endParaRPr lang="en-GB" sz="2000" dirty="0">
              <a:solidFill>
                <a:srgbClr val="000099"/>
              </a:solidFill>
            </a:endParaRPr>
          </a:p>
        </p:txBody>
      </p:sp>
      <p:graphicFrame>
        <p:nvGraphicFramePr>
          <p:cNvPr id="7" name="Object 6">
            <a:extLst>
              <a:ext uri="{FF2B5EF4-FFF2-40B4-BE49-F238E27FC236}">
                <a16:creationId xmlns:a16="http://schemas.microsoft.com/office/drawing/2014/main" id="{602B298D-F9C9-4276-A120-19962FDF259D}"/>
              </a:ext>
            </a:extLst>
          </p:cNvPr>
          <p:cNvGraphicFramePr>
            <a:graphicFrameLocks noChangeAspect="1"/>
          </p:cNvGraphicFramePr>
          <p:nvPr>
            <p:extLst>
              <p:ext uri="{D42A27DB-BD31-4B8C-83A1-F6EECF244321}">
                <p14:modId xmlns:p14="http://schemas.microsoft.com/office/powerpoint/2010/main" val="3604067029"/>
              </p:ext>
            </p:extLst>
          </p:nvPr>
        </p:nvGraphicFramePr>
        <p:xfrm>
          <a:off x="4950900" y="1155640"/>
          <a:ext cx="3921125" cy="3000375"/>
        </p:xfrm>
        <a:graphic>
          <a:graphicData uri="http://schemas.openxmlformats.org/presentationml/2006/ole">
            <mc:AlternateContent xmlns:mc="http://schemas.openxmlformats.org/markup-compatibility/2006">
              <mc:Choice xmlns:v="urn:schemas-microsoft-com:vml" Requires="v">
                <p:oleObj spid="_x0000_s12306" name="Graph" r:id="rId5" imgW="3920760" imgH="3000960" progId="Origin50.Graph">
                  <p:embed/>
                </p:oleObj>
              </mc:Choice>
              <mc:Fallback>
                <p:oleObj name="Graph" r:id="rId5" imgW="3920760" imgH="3000960" progId="Origin50.Graph">
                  <p:embed/>
                  <p:pic>
                    <p:nvPicPr>
                      <p:cNvPr id="7" name="Object 6">
                        <a:extLst>
                          <a:ext uri="{FF2B5EF4-FFF2-40B4-BE49-F238E27FC236}">
                            <a16:creationId xmlns:a16="http://schemas.microsoft.com/office/drawing/2014/main" id="{602B298D-F9C9-4276-A120-19962FDF259D}"/>
                          </a:ext>
                        </a:extLst>
                      </p:cNvPr>
                      <p:cNvPicPr/>
                      <p:nvPr/>
                    </p:nvPicPr>
                    <p:blipFill>
                      <a:blip r:embed="rId6"/>
                      <a:stretch>
                        <a:fillRect/>
                      </a:stretch>
                    </p:blipFill>
                    <p:spPr>
                      <a:xfrm>
                        <a:off x="4950900" y="1155640"/>
                        <a:ext cx="3921125" cy="30003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D3A8A83-4811-44DC-B59F-7D1C46867179}"/>
              </a:ext>
            </a:extLst>
          </p:cNvPr>
          <p:cNvGraphicFramePr>
            <a:graphicFrameLocks noChangeAspect="1"/>
          </p:cNvGraphicFramePr>
          <p:nvPr>
            <p:extLst>
              <p:ext uri="{D42A27DB-BD31-4B8C-83A1-F6EECF244321}">
                <p14:modId xmlns:p14="http://schemas.microsoft.com/office/powerpoint/2010/main" val="2939408915"/>
              </p:ext>
            </p:extLst>
          </p:nvPr>
        </p:nvGraphicFramePr>
        <p:xfrm>
          <a:off x="4945799" y="3803036"/>
          <a:ext cx="3921125" cy="3000375"/>
        </p:xfrm>
        <a:graphic>
          <a:graphicData uri="http://schemas.openxmlformats.org/presentationml/2006/ole">
            <mc:AlternateContent xmlns:mc="http://schemas.openxmlformats.org/markup-compatibility/2006">
              <mc:Choice xmlns:v="urn:schemas-microsoft-com:vml" Requires="v">
                <p:oleObj spid="_x0000_s12307" name="Graph" r:id="rId7" imgW="3920760" imgH="3000960" progId="Origin50.Graph">
                  <p:embed/>
                </p:oleObj>
              </mc:Choice>
              <mc:Fallback>
                <p:oleObj name="Graph" r:id="rId7" imgW="3920760" imgH="3000960" progId="Origin50.Graph">
                  <p:embed/>
                  <p:pic>
                    <p:nvPicPr>
                      <p:cNvPr id="8" name="Object 7">
                        <a:extLst>
                          <a:ext uri="{FF2B5EF4-FFF2-40B4-BE49-F238E27FC236}">
                            <a16:creationId xmlns:a16="http://schemas.microsoft.com/office/drawing/2014/main" id="{DD3A8A83-4811-44DC-B59F-7D1C46867179}"/>
                          </a:ext>
                        </a:extLst>
                      </p:cNvPr>
                      <p:cNvPicPr/>
                      <p:nvPr/>
                    </p:nvPicPr>
                    <p:blipFill>
                      <a:blip r:embed="rId8"/>
                      <a:stretch>
                        <a:fillRect/>
                      </a:stretch>
                    </p:blipFill>
                    <p:spPr>
                      <a:xfrm>
                        <a:off x="4945799" y="3803036"/>
                        <a:ext cx="3921125" cy="3000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0FD6CE3-AFAB-4AC5-B87B-94EC13698C05}"/>
              </a:ext>
            </a:extLst>
          </p:cNvPr>
          <p:cNvGraphicFramePr>
            <a:graphicFrameLocks noChangeAspect="1"/>
          </p:cNvGraphicFramePr>
          <p:nvPr>
            <p:extLst>
              <p:ext uri="{D42A27DB-BD31-4B8C-83A1-F6EECF244321}">
                <p14:modId xmlns:p14="http://schemas.microsoft.com/office/powerpoint/2010/main" val="2717999981"/>
              </p:ext>
            </p:extLst>
          </p:nvPr>
        </p:nvGraphicFramePr>
        <p:xfrm>
          <a:off x="659355" y="1147979"/>
          <a:ext cx="3921125" cy="3000375"/>
        </p:xfrm>
        <a:graphic>
          <a:graphicData uri="http://schemas.openxmlformats.org/presentationml/2006/ole">
            <mc:AlternateContent xmlns:mc="http://schemas.openxmlformats.org/markup-compatibility/2006">
              <mc:Choice xmlns:v="urn:schemas-microsoft-com:vml" Requires="v">
                <p:oleObj spid="_x0000_s12308" name="Graph" r:id="rId9" imgW="3920760" imgH="3000960" progId="Origin50.Graph">
                  <p:embed/>
                </p:oleObj>
              </mc:Choice>
              <mc:Fallback>
                <p:oleObj name="Graph" r:id="rId9" imgW="3920760" imgH="3000960" progId="Origin50.Graph">
                  <p:embed/>
                  <p:pic>
                    <p:nvPicPr>
                      <p:cNvPr id="9" name="Object 8">
                        <a:extLst>
                          <a:ext uri="{FF2B5EF4-FFF2-40B4-BE49-F238E27FC236}">
                            <a16:creationId xmlns:a16="http://schemas.microsoft.com/office/drawing/2014/main" id="{70FD6CE3-AFAB-4AC5-B87B-94EC13698C05}"/>
                          </a:ext>
                        </a:extLst>
                      </p:cNvPr>
                      <p:cNvPicPr/>
                      <p:nvPr/>
                    </p:nvPicPr>
                    <p:blipFill>
                      <a:blip r:embed="rId10"/>
                      <a:stretch>
                        <a:fillRect/>
                      </a:stretch>
                    </p:blipFill>
                    <p:spPr>
                      <a:xfrm>
                        <a:off x="659355" y="1147979"/>
                        <a:ext cx="3921125" cy="3000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5A97451-B636-4945-9795-57C39A9D33E8}"/>
              </a:ext>
            </a:extLst>
          </p:cNvPr>
          <p:cNvGraphicFramePr>
            <a:graphicFrameLocks noChangeAspect="1"/>
          </p:cNvGraphicFramePr>
          <p:nvPr>
            <p:extLst>
              <p:ext uri="{D42A27DB-BD31-4B8C-83A1-F6EECF244321}">
                <p14:modId xmlns:p14="http://schemas.microsoft.com/office/powerpoint/2010/main" val="3780219646"/>
              </p:ext>
            </p:extLst>
          </p:nvPr>
        </p:nvGraphicFramePr>
        <p:xfrm>
          <a:off x="659359" y="3788427"/>
          <a:ext cx="3921125" cy="3000375"/>
        </p:xfrm>
        <a:graphic>
          <a:graphicData uri="http://schemas.openxmlformats.org/presentationml/2006/ole">
            <mc:AlternateContent xmlns:mc="http://schemas.openxmlformats.org/markup-compatibility/2006">
              <mc:Choice xmlns:v="urn:schemas-microsoft-com:vml" Requires="v">
                <p:oleObj spid="_x0000_s12309" name="Graph" r:id="rId11" imgW="3920760" imgH="3000960" progId="Origin50.Graph">
                  <p:embed/>
                </p:oleObj>
              </mc:Choice>
              <mc:Fallback>
                <p:oleObj name="Graph" r:id="rId11" imgW="3920760" imgH="3000960" progId="Origin50.Graph">
                  <p:embed/>
                  <p:pic>
                    <p:nvPicPr>
                      <p:cNvPr id="10" name="Object 9">
                        <a:extLst>
                          <a:ext uri="{FF2B5EF4-FFF2-40B4-BE49-F238E27FC236}">
                            <a16:creationId xmlns:a16="http://schemas.microsoft.com/office/drawing/2014/main" id="{75A97451-B636-4945-9795-57C39A9D33E8}"/>
                          </a:ext>
                        </a:extLst>
                      </p:cNvPr>
                      <p:cNvPicPr/>
                      <p:nvPr/>
                    </p:nvPicPr>
                    <p:blipFill>
                      <a:blip r:embed="rId12"/>
                      <a:stretch>
                        <a:fillRect/>
                      </a:stretch>
                    </p:blipFill>
                    <p:spPr>
                      <a:xfrm>
                        <a:off x="659359" y="3788427"/>
                        <a:ext cx="3921125" cy="3000375"/>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8A2D3C32-EC57-42CB-BAEA-35C7BEA20542}"/>
              </a:ext>
            </a:extLst>
          </p:cNvPr>
          <p:cNvSpPr txBox="1"/>
          <p:nvPr/>
        </p:nvSpPr>
        <p:spPr>
          <a:xfrm>
            <a:off x="308819" y="3694350"/>
            <a:ext cx="1124026" cy="461665"/>
          </a:xfrm>
          <a:prstGeom prst="rect">
            <a:avLst/>
          </a:prstGeom>
          <a:noFill/>
        </p:spPr>
        <p:txBody>
          <a:bodyPr wrap="none" rtlCol="0">
            <a:spAutoFit/>
          </a:bodyPr>
          <a:lstStyle/>
          <a:p>
            <a:r>
              <a:rPr lang="en-GB" b="1" dirty="0">
                <a:solidFill>
                  <a:srgbClr val="000099"/>
                </a:solidFill>
              </a:rPr>
              <a:t>E-field</a:t>
            </a:r>
          </a:p>
        </p:txBody>
      </p:sp>
      <p:sp>
        <p:nvSpPr>
          <p:cNvPr id="12" name="TextBox 11">
            <a:extLst>
              <a:ext uri="{FF2B5EF4-FFF2-40B4-BE49-F238E27FC236}">
                <a16:creationId xmlns:a16="http://schemas.microsoft.com/office/drawing/2014/main" id="{B6DB8B32-446D-4EC2-902B-14E3AF9BECAF}"/>
              </a:ext>
            </a:extLst>
          </p:cNvPr>
          <p:cNvSpPr txBox="1"/>
          <p:nvPr/>
        </p:nvSpPr>
        <p:spPr>
          <a:xfrm>
            <a:off x="4585472" y="3694350"/>
            <a:ext cx="1141659" cy="461665"/>
          </a:xfrm>
          <a:prstGeom prst="rect">
            <a:avLst/>
          </a:prstGeom>
          <a:noFill/>
        </p:spPr>
        <p:txBody>
          <a:bodyPr wrap="none" rtlCol="0">
            <a:spAutoFit/>
          </a:bodyPr>
          <a:lstStyle/>
          <a:p>
            <a:r>
              <a:rPr lang="en-GB" b="1" dirty="0">
                <a:solidFill>
                  <a:srgbClr val="000099"/>
                </a:solidFill>
              </a:rPr>
              <a:t>H-field</a:t>
            </a:r>
          </a:p>
        </p:txBody>
      </p:sp>
      <p:pic>
        <p:nvPicPr>
          <p:cNvPr id="2" name="Audio 1">
            <a:hlinkClick r:id="" action="ppaction://media"/>
            <a:extLst>
              <a:ext uri="{FF2B5EF4-FFF2-40B4-BE49-F238E27FC236}">
                <a16:creationId xmlns:a16="http://schemas.microsoft.com/office/drawing/2014/main" id="{0DE4409E-D3A2-4F89-B5E6-97E666D1165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50648410"/>
      </p:ext>
    </p:extLst>
  </p:cSld>
  <p:clrMapOvr>
    <a:masterClrMapping/>
  </p:clrMapOvr>
  <mc:AlternateContent xmlns:mc="http://schemas.openxmlformats.org/markup-compatibility/2006">
    <mc:Choice xmlns:p14="http://schemas.microsoft.com/office/powerpoint/2010/main" Requires="p14">
      <p:transition spd="slow" p14:dur="2000" advTm="14635"/>
    </mc:Choice>
    <mc:Fallback>
      <p:transition spd="slow" advTm="1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1BC08B-9C31-4D87-BCAE-4533A44E1293}"/>
              </a:ext>
            </a:extLst>
          </p:cNvPr>
          <p:cNvSpPr>
            <a:spLocks noGrp="1"/>
          </p:cNvSpPr>
          <p:nvPr>
            <p:ph type="sldNum" sz="quarter" idx="12"/>
          </p:nvPr>
        </p:nvSpPr>
        <p:spPr/>
        <p:txBody>
          <a:bodyPr/>
          <a:lstStyle/>
          <a:p>
            <a:pPr>
              <a:defRPr/>
            </a:pPr>
            <a:fld id="{E2BB2B87-743C-4B56-B8B7-F1DBF546701A}" type="slidenum">
              <a:rPr lang="en-GB" altLang="en-US" smtClean="0"/>
              <a:pPr>
                <a:defRPr/>
              </a:pPr>
              <a:t>17</a:t>
            </a:fld>
            <a:endParaRPr lang="en-GB" altLang="en-US"/>
          </a:p>
        </p:txBody>
      </p:sp>
      <p:sp>
        <p:nvSpPr>
          <p:cNvPr id="5" name="Title 1">
            <a:extLst>
              <a:ext uri="{FF2B5EF4-FFF2-40B4-BE49-F238E27FC236}">
                <a16:creationId xmlns:a16="http://schemas.microsoft.com/office/drawing/2014/main" id="{BA75C7DD-9A07-4743-B341-CAE5562DAEDA}"/>
              </a:ext>
            </a:extLst>
          </p:cNvPr>
          <p:cNvSpPr>
            <a:spLocks noGrp="1"/>
          </p:cNvSpPr>
          <p:nvPr>
            <p:ph type="title"/>
          </p:nvPr>
        </p:nvSpPr>
        <p:spPr>
          <a:xfrm>
            <a:off x="293615" y="260648"/>
            <a:ext cx="6798665" cy="1143000"/>
          </a:xfrm>
        </p:spPr>
        <p:txBody>
          <a:bodyPr/>
          <a:lstStyle/>
          <a:p>
            <a:r>
              <a:rPr lang="en-GB" dirty="0"/>
              <a:t>PIN diode</a:t>
            </a:r>
          </a:p>
        </p:txBody>
      </p:sp>
      <p:sp>
        <p:nvSpPr>
          <p:cNvPr id="6" name="TextBox 5">
            <a:extLst>
              <a:ext uri="{FF2B5EF4-FFF2-40B4-BE49-F238E27FC236}">
                <a16:creationId xmlns:a16="http://schemas.microsoft.com/office/drawing/2014/main" id="{0EDDA4E2-CA07-47C5-85BB-5C171BED9FC5}"/>
              </a:ext>
            </a:extLst>
          </p:cNvPr>
          <p:cNvSpPr txBox="1"/>
          <p:nvPr/>
        </p:nvSpPr>
        <p:spPr>
          <a:xfrm>
            <a:off x="271975" y="833992"/>
            <a:ext cx="6654386" cy="523220"/>
          </a:xfrm>
          <a:prstGeom prst="rect">
            <a:avLst/>
          </a:prstGeom>
          <a:noFill/>
        </p:spPr>
        <p:txBody>
          <a:bodyPr wrap="none" rtlCol="0">
            <a:spAutoFit/>
          </a:bodyPr>
          <a:lstStyle/>
          <a:p>
            <a:r>
              <a:rPr lang="en-GB" sz="2800" b="1" kern="0" dirty="0">
                <a:solidFill>
                  <a:srgbClr val="003399"/>
                </a:solidFill>
                <a:latin typeface="Arial"/>
                <a:ea typeface="+mj-ea"/>
                <a:cs typeface="+mj-cs"/>
              </a:rPr>
              <a:t>Comparison of beam profiles – E-field</a:t>
            </a:r>
            <a:endParaRPr lang="en-GB" sz="2000" dirty="0">
              <a:solidFill>
                <a:srgbClr val="000099"/>
              </a:solidFill>
            </a:endParaRPr>
          </a:p>
        </p:txBody>
      </p:sp>
      <p:graphicFrame>
        <p:nvGraphicFramePr>
          <p:cNvPr id="7" name="Object 6">
            <a:extLst>
              <a:ext uri="{FF2B5EF4-FFF2-40B4-BE49-F238E27FC236}">
                <a16:creationId xmlns:a16="http://schemas.microsoft.com/office/drawing/2014/main" id="{B1B07CA5-D7D1-4AC3-99AC-A39F43573642}"/>
              </a:ext>
            </a:extLst>
          </p:cNvPr>
          <p:cNvGraphicFramePr>
            <a:graphicFrameLocks noChangeAspect="1"/>
          </p:cNvGraphicFramePr>
          <p:nvPr>
            <p:extLst>
              <p:ext uri="{D42A27DB-BD31-4B8C-83A1-F6EECF244321}">
                <p14:modId xmlns:p14="http://schemas.microsoft.com/office/powerpoint/2010/main" val="1373812291"/>
              </p:ext>
            </p:extLst>
          </p:nvPr>
        </p:nvGraphicFramePr>
        <p:xfrm>
          <a:off x="659353" y="747288"/>
          <a:ext cx="7841520" cy="6001920"/>
        </p:xfrm>
        <a:graphic>
          <a:graphicData uri="http://schemas.openxmlformats.org/presentationml/2006/ole">
            <mc:AlternateContent xmlns:mc="http://schemas.openxmlformats.org/markup-compatibility/2006">
              <mc:Choice xmlns:v="urn:schemas-microsoft-com:vml" Requires="v">
                <p:oleObj spid="_x0000_s13318" name="Graph" r:id="rId5" imgW="3920760" imgH="3000960" progId="Origin95.Graph">
                  <p:embed/>
                </p:oleObj>
              </mc:Choice>
              <mc:Fallback>
                <p:oleObj name="Graph" r:id="rId5" imgW="3920760" imgH="3000960" progId="Origin95.Graph">
                  <p:embed/>
                  <p:pic>
                    <p:nvPicPr>
                      <p:cNvPr id="7" name="Object 6">
                        <a:extLst>
                          <a:ext uri="{FF2B5EF4-FFF2-40B4-BE49-F238E27FC236}">
                            <a16:creationId xmlns:a16="http://schemas.microsoft.com/office/drawing/2014/main" id="{B1B07CA5-D7D1-4AC3-99AC-A39F43573642}"/>
                          </a:ext>
                        </a:extLst>
                      </p:cNvPr>
                      <p:cNvPicPr/>
                      <p:nvPr/>
                    </p:nvPicPr>
                    <p:blipFill>
                      <a:blip r:embed="rId6"/>
                      <a:stretch>
                        <a:fillRect/>
                      </a:stretch>
                    </p:blipFill>
                    <p:spPr>
                      <a:xfrm>
                        <a:off x="659353" y="747288"/>
                        <a:ext cx="7841520" cy="6001920"/>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47824145-70F8-4482-992A-8CB67A6EA9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31212084"/>
      </p:ext>
    </p:extLst>
  </p:cSld>
  <p:clrMapOvr>
    <a:masterClrMapping/>
  </p:clrMapOvr>
  <mc:AlternateContent xmlns:mc="http://schemas.openxmlformats.org/markup-compatibility/2006">
    <mc:Choice xmlns:p14="http://schemas.microsoft.com/office/powerpoint/2010/main" Requires="p14">
      <p:transition spd="slow" p14:dur="2000" advTm="28990"/>
    </mc:Choice>
    <mc:Fallback>
      <p:transition spd="slow" advTm="28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B60F28-3ED4-4F62-9658-8F1719F0498A}"/>
              </a:ext>
            </a:extLst>
          </p:cNvPr>
          <p:cNvSpPr>
            <a:spLocks noGrp="1"/>
          </p:cNvSpPr>
          <p:nvPr>
            <p:ph type="sldNum" sz="quarter" idx="12"/>
          </p:nvPr>
        </p:nvSpPr>
        <p:spPr/>
        <p:txBody>
          <a:bodyPr/>
          <a:lstStyle/>
          <a:p>
            <a:pPr>
              <a:defRPr/>
            </a:pPr>
            <a:fld id="{E2BB2B87-743C-4B56-B8B7-F1DBF546701A}" type="slidenum">
              <a:rPr lang="en-GB" altLang="en-US" smtClean="0"/>
              <a:pPr>
                <a:defRPr/>
              </a:pPr>
              <a:t>18</a:t>
            </a:fld>
            <a:endParaRPr lang="en-GB" altLang="en-US"/>
          </a:p>
        </p:txBody>
      </p:sp>
      <p:sp>
        <p:nvSpPr>
          <p:cNvPr id="6" name="Title 1">
            <a:extLst>
              <a:ext uri="{FF2B5EF4-FFF2-40B4-BE49-F238E27FC236}">
                <a16:creationId xmlns:a16="http://schemas.microsoft.com/office/drawing/2014/main" id="{95CD8291-1597-4F2F-8CC9-15040CC51C1C}"/>
              </a:ext>
            </a:extLst>
          </p:cNvPr>
          <p:cNvSpPr>
            <a:spLocks noGrp="1"/>
          </p:cNvSpPr>
          <p:nvPr>
            <p:ph type="title"/>
          </p:nvPr>
        </p:nvSpPr>
        <p:spPr>
          <a:xfrm>
            <a:off x="293615" y="260648"/>
            <a:ext cx="6798665" cy="1143000"/>
          </a:xfrm>
        </p:spPr>
        <p:txBody>
          <a:bodyPr/>
          <a:lstStyle/>
          <a:p>
            <a:r>
              <a:rPr lang="en-GB" dirty="0"/>
              <a:t>PIN diode</a:t>
            </a:r>
          </a:p>
        </p:txBody>
      </p:sp>
      <p:sp>
        <p:nvSpPr>
          <p:cNvPr id="7" name="TextBox 6">
            <a:extLst>
              <a:ext uri="{FF2B5EF4-FFF2-40B4-BE49-F238E27FC236}">
                <a16:creationId xmlns:a16="http://schemas.microsoft.com/office/drawing/2014/main" id="{9A77FBC8-9238-4F64-869C-7DBDBAB88FB3}"/>
              </a:ext>
            </a:extLst>
          </p:cNvPr>
          <p:cNvSpPr txBox="1"/>
          <p:nvPr/>
        </p:nvSpPr>
        <p:spPr>
          <a:xfrm>
            <a:off x="271975" y="833992"/>
            <a:ext cx="6654386" cy="523220"/>
          </a:xfrm>
          <a:prstGeom prst="rect">
            <a:avLst/>
          </a:prstGeom>
          <a:noFill/>
        </p:spPr>
        <p:txBody>
          <a:bodyPr wrap="none" rtlCol="0">
            <a:spAutoFit/>
          </a:bodyPr>
          <a:lstStyle/>
          <a:p>
            <a:r>
              <a:rPr lang="en-GB" sz="2800" b="1" kern="0" dirty="0">
                <a:solidFill>
                  <a:srgbClr val="003399"/>
                </a:solidFill>
                <a:latin typeface="Arial"/>
                <a:ea typeface="+mj-ea"/>
                <a:cs typeface="+mj-cs"/>
              </a:rPr>
              <a:t>Comparison of beam profiles – H-field</a:t>
            </a:r>
            <a:endParaRPr lang="en-GB" sz="2000" dirty="0">
              <a:solidFill>
                <a:srgbClr val="000099"/>
              </a:solidFill>
            </a:endParaRPr>
          </a:p>
        </p:txBody>
      </p:sp>
      <p:graphicFrame>
        <p:nvGraphicFramePr>
          <p:cNvPr id="8" name="Object 7">
            <a:extLst>
              <a:ext uri="{FF2B5EF4-FFF2-40B4-BE49-F238E27FC236}">
                <a16:creationId xmlns:a16="http://schemas.microsoft.com/office/drawing/2014/main" id="{E1DB4E85-A6CB-4CE0-9F69-2680DAEE7958}"/>
              </a:ext>
            </a:extLst>
          </p:cNvPr>
          <p:cNvGraphicFramePr>
            <a:graphicFrameLocks noChangeAspect="1"/>
          </p:cNvGraphicFramePr>
          <p:nvPr>
            <p:extLst>
              <p:ext uri="{D42A27DB-BD31-4B8C-83A1-F6EECF244321}">
                <p14:modId xmlns:p14="http://schemas.microsoft.com/office/powerpoint/2010/main" val="342718706"/>
              </p:ext>
            </p:extLst>
          </p:nvPr>
        </p:nvGraphicFramePr>
        <p:xfrm>
          <a:off x="649080" y="726740"/>
          <a:ext cx="7841520" cy="6001920"/>
        </p:xfrm>
        <a:graphic>
          <a:graphicData uri="http://schemas.openxmlformats.org/presentationml/2006/ole">
            <mc:AlternateContent xmlns:mc="http://schemas.openxmlformats.org/markup-compatibility/2006">
              <mc:Choice xmlns:v="urn:schemas-microsoft-com:vml" Requires="v">
                <p:oleObj spid="_x0000_s14342" name="Graph" r:id="rId5" imgW="3920760" imgH="3000960" progId="Origin95.Graph">
                  <p:embed/>
                </p:oleObj>
              </mc:Choice>
              <mc:Fallback>
                <p:oleObj name="Graph" r:id="rId5" imgW="3920760" imgH="3000960" progId="Origin95.Graph">
                  <p:embed/>
                  <p:pic>
                    <p:nvPicPr>
                      <p:cNvPr id="8" name="Object 7">
                        <a:extLst>
                          <a:ext uri="{FF2B5EF4-FFF2-40B4-BE49-F238E27FC236}">
                            <a16:creationId xmlns:a16="http://schemas.microsoft.com/office/drawing/2014/main" id="{E1DB4E85-A6CB-4CE0-9F69-2680DAEE7958}"/>
                          </a:ext>
                        </a:extLst>
                      </p:cNvPr>
                      <p:cNvPicPr/>
                      <p:nvPr/>
                    </p:nvPicPr>
                    <p:blipFill>
                      <a:blip r:embed="rId6"/>
                      <a:stretch>
                        <a:fillRect/>
                      </a:stretch>
                    </p:blipFill>
                    <p:spPr>
                      <a:xfrm>
                        <a:off x="649080" y="726740"/>
                        <a:ext cx="7841520" cy="6001920"/>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2B79F5CA-B6FC-43A7-B5D2-29BBD275942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28758350"/>
      </p:ext>
    </p:extLst>
  </p:cSld>
  <p:clrMapOvr>
    <a:masterClrMapping/>
  </p:clrMapOvr>
  <mc:AlternateContent xmlns:mc="http://schemas.openxmlformats.org/markup-compatibility/2006">
    <mc:Choice xmlns:p14="http://schemas.microsoft.com/office/powerpoint/2010/main" Requires="p14">
      <p:transition spd="slow" p14:dur="2000" advTm="26094"/>
    </mc:Choice>
    <mc:Fallback>
      <p:transition spd="slow" advTm="26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324D8C-03FE-4E7D-9CDD-BC54D4ED2CE6}"/>
              </a:ext>
            </a:extLst>
          </p:cNvPr>
          <p:cNvSpPr>
            <a:spLocks noGrp="1"/>
          </p:cNvSpPr>
          <p:nvPr>
            <p:ph type="sldNum" sz="quarter" idx="12"/>
          </p:nvPr>
        </p:nvSpPr>
        <p:spPr/>
        <p:txBody>
          <a:bodyPr/>
          <a:lstStyle/>
          <a:p>
            <a:pPr>
              <a:defRPr/>
            </a:pPr>
            <a:fld id="{E2BB2B87-743C-4B56-B8B7-F1DBF546701A}" type="slidenum">
              <a:rPr lang="en-GB" altLang="en-US" smtClean="0"/>
              <a:pPr>
                <a:defRPr/>
              </a:pPr>
              <a:t>19</a:t>
            </a:fld>
            <a:endParaRPr lang="en-GB" altLang="en-US"/>
          </a:p>
        </p:txBody>
      </p:sp>
      <p:sp>
        <p:nvSpPr>
          <p:cNvPr id="5" name="Title 1">
            <a:extLst>
              <a:ext uri="{FF2B5EF4-FFF2-40B4-BE49-F238E27FC236}">
                <a16:creationId xmlns:a16="http://schemas.microsoft.com/office/drawing/2014/main" id="{590938F7-4318-4930-85A9-0037354414DF}"/>
              </a:ext>
            </a:extLst>
          </p:cNvPr>
          <p:cNvSpPr>
            <a:spLocks noGrp="1"/>
          </p:cNvSpPr>
          <p:nvPr>
            <p:ph type="title"/>
          </p:nvPr>
        </p:nvSpPr>
        <p:spPr>
          <a:xfrm>
            <a:off x="293615" y="260648"/>
            <a:ext cx="6798665" cy="1143000"/>
          </a:xfrm>
        </p:spPr>
        <p:txBody>
          <a:bodyPr/>
          <a:lstStyle/>
          <a:p>
            <a:r>
              <a:rPr lang="en-GB" dirty="0"/>
              <a:t>PIN diode</a:t>
            </a:r>
          </a:p>
        </p:txBody>
      </p:sp>
      <p:sp>
        <p:nvSpPr>
          <p:cNvPr id="6" name="TextBox 5">
            <a:extLst>
              <a:ext uri="{FF2B5EF4-FFF2-40B4-BE49-F238E27FC236}">
                <a16:creationId xmlns:a16="http://schemas.microsoft.com/office/drawing/2014/main" id="{96C80C70-E633-4A8D-B005-4971A308E82A}"/>
              </a:ext>
            </a:extLst>
          </p:cNvPr>
          <p:cNvSpPr txBox="1"/>
          <p:nvPr/>
        </p:nvSpPr>
        <p:spPr>
          <a:xfrm>
            <a:off x="271974" y="833992"/>
            <a:ext cx="8738461" cy="523220"/>
          </a:xfrm>
          <a:prstGeom prst="rect">
            <a:avLst/>
          </a:prstGeom>
          <a:noFill/>
        </p:spPr>
        <p:txBody>
          <a:bodyPr wrap="square" rtlCol="0">
            <a:spAutoFit/>
          </a:bodyPr>
          <a:lstStyle/>
          <a:p>
            <a:r>
              <a:rPr lang="en-GB" sz="2800" b="1" kern="0" dirty="0">
                <a:solidFill>
                  <a:srgbClr val="003399"/>
                </a:solidFill>
                <a:latin typeface="Arial"/>
                <a:ea typeface="+mj-ea"/>
                <a:cs typeface="+mj-cs"/>
              </a:rPr>
              <a:t>Comparison of beam profiles – E-field (</a:t>
            </a:r>
            <a:r>
              <a:rPr lang="en-GB" sz="2000" b="1" kern="0" dirty="0">
                <a:solidFill>
                  <a:srgbClr val="003399"/>
                </a:solidFill>
                <a:latin typeface="Arial"/>
                <a:ea typeface="+mj-ea"/>
                <a:cs typeface="+mj-cs"/>
              </a:rPr>
              <a:t>c. 250 GHz)</a:t>
            </a:r>
            <a:endParaRPr lang="en-GB" sz="1600" dirty="0">
              <a:solidFill>
                <a:srgbClr val="000099"/>
              </a:solidFill>
            </a:endParaRPr>
          </a:p>
        </p:txBody>
      </p:sp>
      <p:graphicFrame>
        <p:nvGraphicFramePr>
          <p:cNvPr id="7" name="Object 6">
            <a:extLst>
              <a:ext uri="{FF2B5EF4-FFF2-40B4-BE49-F238E27FC236}">
                <a16:creationId xmlns:a16="http://schemas.microsoft.com/office/drawing/2014/main" id="{09F24271-C707-4438-8DEB-72F7669E3ABC}"/>
              </a:ext>
            </a:extLst>
          </p:cNvPr>
          <p:cNvGraphicFramePr>
            <a:graphicFrameLocks noChangeAspect="1"/>
          </p:cNvGraphicFramePr>
          <p:nvPr>
            <p:extLst>
              <p:ext uri="{D42A27DB-BD31-4B8C-83A1-F6EECF244321}">
                <p14:modId xmlns:p14="http://schemas.microsoft.com/office/powerpoint/2010/main" val="137149593"/>
              </p:ext>
            </p:extLst>
          </p:nvPr>
        </p:nvGraphicFramePr>
        <p:xfrm>
          <a:off x="659350" y="767838"/>
          <a:ext cx="7841520" cy="6001920"/>
        </p:xfrm>
        <a:graphic>
          <a:graphicData uri="http://schemas.openxmlformats.org/presentationml/2006/ole">
            <mc:AlternateContent xmlns:mc="http://schemas.openxmlformats.org/markup-compatibility/2006">
              <mc:Choice xmlns:v="urn:schemas-microsoft-com:vml" Requires="v">
                <p:oleObj spid="_x0000_s15366" name="Graph" r:id="rId5" imgW="3920760" imgH="3000960" progId="Origin95.Graph">
                  <p:embed/>
                </p:oleObj>
              </mc:Choice>
              <mc:Fallback>
                <p:oleObj name="Graph" r:id="rId5" imgW="3920760" imgH="3000960" progId="Origin95.Graph">
                  <p:embed/>
                  <p:pic>
                    <p:nvPicPr>
                      <p:cNvPr id="7" name="Object 6">
                        <a:extLst>
                          <a:ext uri="{FF2B5EF4-FFF2-40B4-BE49-F238E27FC236}">
                            <a16:creationId xmlns:a16="http://schemas.microsoft.com/office/drawing/2014/main" id="{09F24271-C707-4438-8DEB-72F7669E3ABC}"/>
                          </a:ext>
                        </a:extLst>
                      </p:cNvPr>
                      <p:cNvPicPr/>
                      <p:nvPr/>
                    </p:nvPicPr>
                    <p:blipFill>
                      <a:blip r:embed="rId6"/>
                      <a:stretch>
                        <a:fillRect/>
                      </a:stretch>
                    </p:blipFill>
                    <p:spPr>
                      <a:xfrm>
                        <a:off x="659350" y="767838"/>
                        <a:ext cx="7841520" cy="6001920"/>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39D35C74-0EEC-4A2D-90E4-777B9B95421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218323"/>
      </p:ext>
    </p:extLst>
  </p:cSld>
  <p:clrMapOvr>
    <a:masterClrMapping/>
  </p:clrMapOvr>
  <mc:AlternateContent xmlns:mc="http://schemas.openxmlformats.org/markup-compatibility/2006">
    <mc:Choice xmlns:p14="http://schemas.microsoft.com/office/powerpoint/2010/main" Requires="p14">
      <p:transition spd="slow" p14:dur="2000" advTm="16779"/>
    </mc:Choice>
    <mc:Fallback>
      <p:transition spd="slow" advTm="16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24E5BE-1FCB-40E0-88FA-882FE3F67732}"/>
              </a:ext>
            </a:extLst>
          </p:cNvPr>
          <p:cNvSpPr/>
          <p:nvPr/>
        </p:nvSpPr>
        <p:spPr bwMode="auto">
          <a:xfrm>
            <a:off x="4686300" y="5762625"/>
            <a:ext cx="238126" cy="238125"/>
          </a:xfrm>
          <a:prstGeom prst="ellipse">
            <a:avLst/>
          </a:prstGeom>
          <a:solidFill>
            <a:schemeClr val="bg2">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sp>
        <p:nvSpPr>
          <p:cNvPr id="21507" name="Rectangle 2"/>
          <p:cNvSpPr>
            <a:spLocks noGrp="1" noChangeArrowheads="1"/>
          </p:cNvSpPr>
          <p:nvPr>
            <p:ph type="title"/>
          </p:nvPr>
        </p:nvSpPr>
        <p:spPr>
          <a:xfrm>
            <a:off x="293687" y="260350"/>
            <a:ext cx="7164387" cy="1143000"/>
          </a:xfrm>
        </p:spPr>
        <p:txBody>
          <a:bodyPr/>
          <a:lstStyle/>
          <a:p>
            <a:r>
              <a:rPr lang="en-GB" altLang="en-US" dirty="0">
                <a:solidFill>
                  <a:schemeClr val="accent1"/>
                </a:solidFill>
              </a:rPr>
              <a:t>Photoconductive emitters – </a:t>
            </a:r>
            <a:br>
              <a:rPr lang="en-GB" altLang="en-US" dirty="0">
                <a:solidFill>
                  <a:schemeClr val="accent1"/>
                </a:solidFill>
              </a:rPr>
            </a:br>
            <a:r>
              <a:rPr lang="en-GB" altLang="en-US" dirty="0" err="1">
                <a:solidFill>
                  <a:schemeClr val="accent1"/>
                </a:solidFill>
              </a:rPr>
              <a:t>uni</a:t>
            </a:r>
            <a:r>
              <a:rPr lang="en-GB" altLang="en-US" dirty="0">
                <a:solidFill>
                  <a:schemeClr val="accent1"/>
                </a:solidFill>
              </a:rPr>
              <a:t>-travelling carrier (UTC) diodes</a:t>
            </a:r>
            <a:br>
              <a:rPr lang="en-GB" altLang="en-US" dirty="0">
                <a:solidFill>
                  <a:schemeClr val="accent1"/>
                </a:solidFill>
              </a:rPr>
            </a:br>
            <a:r>
              <a:rPr lang="en-GB" altLang="en-US" dirty="0">
                <a:solidFill>
                  <a:schemeClr val="accent1"/>
                </a:solidFill>
              </a:rPr>
              <a:t>&amp; PIN </a:t>
            </a:r>
            <a:r>
              <a:rPr lang="en-GB" altLang="en-US" dirty="0" err="1">
                <a:solidFill>
                  <a:schemeClr val="accent1"/>
                </a:solidFill>
              </a:rPr>
              <a:t>diodies</a:t>
            </a:r>
            <a:br>
              <a:rPr lang="en-GB" altLang="en-US" dirty="0">
                <a:solidFill>
                  <a:schemeClr val="accent1"/>
                </a:solidFill>
              </a:rPr>
            </a:br>
            <a:endParaRPr lang="en-GB" altLang="en-US" dirty="0">
              <a:solidFill>
                <a:srgbClr val="000099"/>
              </a:solidFill>
            </a:endParaRPr>
          </a:p>
        </p:txBody>
      </p:sp>
      <p:sp>
        <p:nvSpPr>
          <p:cNvPr id="2" name="Slide Number Placeholder 1">
            <a:extLst>
              <a:ext uri="{FF2B5EF4-FFF2-40B4-BE49-F238E27FC236}">
                <a16:creationId xmlns:a16="http://schemas.microsoft.com/office/drawing/2014/main" id="{C1E6AA96-5623-47BA-9BD5-92B7D5855354}"/>
              </a:ext>
            </a:extLst>
          </p:cNvPr>
          <p:cNvSpPr>
            <a:spLocks noGrp="1"/>
          </p:cNvSpPr>
          <p:nvPr>
            <p:ph type="sldNum" sz="quarter" idx="12"/>
          </p:nvPr>
        </p:nvSpPr>
        <p:spPr/>
        <p:txBody>
          <a:bodyPr/>
          <a:lstStyle/>
          <a:p>
            <a:pPr>
              <a:defRPr/>
            </a:pPr>
            <a:fld id="{E2BB2B87-743C-4B56-B8B7-F1DBF546701A}" type="slidenum">
              <a:rPr lang="en-GB" altLang="en-US" smtClean="0"/>
              <a:pPr>
                <a:defRPr/>
              </a:pPr>
              <a:t>2</a:t>
            </a:fld>
            <a:endParaRPr lang="en-GB" altLang="en-US"/>
          </a:p>
        </p:txBody>
      </p:sp>
      <p:sp>
        <p:nvSpPr>
          <p:cNvPr id="7" name="Content Placeholder 2">
            <a:extLst>
              <a:ext uri="{FF2B5EF4-FFF2-40B4-BE49-F238E27FC236}">
                <a16:creationId xmlns:a16="http://schemas.microsoft.com/office/drawing/2014/main" id="{22310B4E-D22D-4AB7-9146-1A520DF87263}"/>
              </a:ext>
            </a:extLst>
          </p:cNvPr>
          <p:cNvSpPr>
            <a:spLocks noGrp="1"/>
          </p:cNvSpPr>
          <p:nvPr>
            <p:ph idx="1"/>
          </p:nvPr>
        </p:nvSpPr>
        <p:spPr>
          <a:xfrm>
            <a:off x="490140" y="2427677"/>
            <a:ext cx="5249069" cy="2615421"/>
          </a:xfrm>
        </p:spPr>
        <p:txBody>
          <a:bodyPr/>
          <a:lstStyle/>
          <a:p>
            <a:pPr marL="0" indent="0">
              <a:buNone/>
            </a:pPr>
            <a:r>
              <a:rPr lang="en-GB" sz="2000" b="1" dirty="0">
                <a:solidFill>
                  <a:schemeClr val="tx1"/>
                </a:solidFill>
              </a:rPr>
              <a:t>Photoconductive mixers </a:t>
            </a:r>
            <a:r>
              <a:rPr lang="en-GB" sz="2000" dirty="0">
                <a:solidFill>
                  <a:schemeClr val="tx1"/>
                </a:solidFill>
              </a:rPr>
              <a:t>are the most widely used type of transmitter device for THz communications</a:t>
            </a:r>
            <a:endParaRPr lang="en-GB" sz="2000" b="1" dirty="0">
              <a:solidFill>
                <a:schemeClr val="tx1"/>
              </a:solidFill>
            </a:endParaRPr>
          </a:p>
          <a:p>
            <a:pPr marL="0" indent="0">
              <a:buNone/>
            </a:pPr>
            <a:endParaRPr lang="en-GB" sz="2000" b="1" dirty="0">
              <a:solidFill>
                <a:schemeClr val="tx1"/>
              </a:solidFill>
            </a:endParaRPr>
          </a:p>
          <a:p>
            <a:pPr marL="0" indent="0">
              <a:buNone/>
            </a:pPr>
            <a:r>
              <a:rPr lang="en-GB" sz="2000" b="1" dirty="0">
                <a:solidFill>
                  <a:schemeClr val="tx1"/>
                </a:solidFill>
              </a:rPr>
              <a:t>Photoconductive mixers </a:t>
            </a:r>
            <a:r>
              <a:rPr lang="en-GB" sz="2000" dirty="0">
                <a:solidFill>
                  <a:schemeClr val="tx1"/>
                </a:solidFill>
              </a:rPr>
              <a:t>generate THz as </a:t>
            </a:r>
            <a:r>
              <a:rPr lang="en-GB" sz="2000" b="1" dirty="0">
                <a:solidFill>
                  <a:schemeClr val="tx1"/>
                </a:solidFill>
              </a:rPr>
              <a:t>frequency difference</a:t>
            </a:r>
            <a:r>
              <a:rPr lang="en-GB" sz="2000" dirty="0">
                <a:solidFill>
                  <a:schemeClr val="tx1"/>
                </a:solidFill>
              </a:rPr>
              <a:t> between two CW lasers with (variable) offset wavelengths  </a:t>
            </a:r>
          </a:p>
          <a:p>
            <a:pPr marL="0" lvl="0" indent="0" fontAlgn="auto">
              <a:spcAft>
                <a:spcPts val="0"/>
              </a:spcAft>
              <a:buClrTx/>
              <a:buNone/>
            </a:pPr>
            <a:endParaRPr lang="en-GB" sz="2000" kern="1200" dirty="0">
              <a:solidFill>
                <a:srgbClr val="0070C0"/>
              </a:solidFill>
            </a:endParaRPr>
          </a:p>
        </p:txBody>
      </p:sp>
      <p:sp>
        <p:nvSpPr>
          <p:cNvPr id="4" name="Rectangle 3">
            <a:extLst>
              <a:ext uri="{FF2B5EF4-FFF2-40B4-BE49-F238E27FC236}">
                <a16:creationId xmlns:a16="http://schemas.microsoft.com/office/drawing/2014/main" id="{9B20B5A6-257D-4101-B47E-A0DBFCA592A5}"/>
              </a:ext>
            </a:extLst>
          </p:cNvPr>
          <p:cNvSpPr/>
          <p:nvPr/>
        </p:nvSpPr>
        <p:spPr bwMode="auto">
          <a:xfrm>
            <a:off x="2314575" y="5410200"/>
            <a:ext cx="809625" cy="35242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sp>
        <p:nvSpPr>
          <p:cNvPr id="9" name="Rectangle 8">
            <a:extLst>
              <a:ext uri="{FF2B5EF4-FFF2-40B4-BE49-F238E27FC236}">
                <a16:creationId xmlns:a16="http://schemas.microsoft.com/office/drawing/2014/main" id="{DE4510A1-C923-4810-8F5D-EBA62AE9735B}"/>
              </a:ext>
            </a:extLst>
          </p:cNvPr>
          <p:cNvSpPr/>
          <p:nvPr/>
        </p:nvSpPr>
        <p:spPr bwMode="auto">
          <a:xfrm>
            <a:off x="2333625" y="6076950"/>
            <a:ext cx="809625" cy="35242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sp>
        <p:nvSpPr>
          <p:cNvPr id="5" name="Rectangle 4">
            <a:extLst>
              <a:ext uri="{FF2B5EF4-FFF2-40B4-BE49-F238E27FC236}">
                <a16:creationId xmlns:a16="http://schemas.microsoft.com/office/drawing/2014/main" id="{F1DE64F8-8CCF-4781-8E4D-17C216597336}"/>
              </a:ext>
            </a:extLst>
          </p:cNvPr>
          <p:cNvSpPr/>
          <p:nvPr/>
        </p:nvSpPr>
        <p:spPr bwMode="auto">
          <a:xfrm>
            <a:off x="4572000" y="5715000"/>
            <a:ext cx="238126" cy="352425"/>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sp>
        <p:nvSpPr>
          <p:cNvPr id="11" name="Freeform: Shape 10">
            <a:extLst>
              <a:ext uri="{FF2B5EF4-FFF2-40B4-BE49-F238E27FC236}">
                <a16:creationId xmlns:a16="http://schemas.microsoft.com/office/drawing/2014/main" id="{9EA125C8-92F6-43F3-A3A3-EA1B35F0E207}"/>
              </a:ext>
            </a:extLst>
          </p:cNvPr>
          <p:cNvSpPr/>
          <p:nvPr/>
        </p:nvSpPr>
        <p:spPr bwMode="auto">
          <a:xfrm>
            <a:off x="3133725" y="5555267"/>
            <a:ext cx="1447800" cy="361346"/>
          </a:xfrm>
          <a:custGeom>
            <a:avLst/>
            <a:gdLst>
              <a:gd name="connsiteX0" fmla="*/ 0 w 1447800"/>
              <a:gd name="connsiteY0" fmla="*/ 35908 h 361346"/>
              <a:gd name="connsiteX1" fmla="*/ 342900 w 1447800"/>
              <a:gd name="connsiteY1" fmla="*/ 26383 h 361346"/>
              <a:gd name="connsiteX2" fmla="*/ 714375 w 1447800"/>
              <a:gd name="connsiteY2" fmla="*/ 331183 h 361346"/>
              <a:gd name="connsiteX3" fmla="*/ 1447800 w 1447800"/>
              <a:gd name="connsiteY3" fmla="*/ 350233 h 361346"/>
              <a:gd name="connsiteX4" fmla="*/ 1447800 w 1447800"/>
              <a:gd name="connsiteY4" fmla="*/ 350233 h 36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361346">
                <a:moveTo>
                  <a:pt x="0" y="35908"/>
                </a:moveTo>
                <a:cubicBezTo>
                  <a:pt x="111919" y="6539"/>
                  <a:pt x="223838" y="-22829"/>
                  <a:pt x="342900" y="26383"/>
                </a:cubicBezTo>
                <a:cubicBezTo>
                  <a:pt x="461962" y="75595"/>
                  <a:pt x="530225" y="277208"/>
                  <a:pt x="714375" y="331183"/>
                </a:cubicBezTo>
                <a:cubicBezTo>
                  <a:pt x="898525" y="385158"/>
                  <a:pt x="1447800" y="350233"/>
                  <a:pt x="1447800" y="350233"/>
                </a:cubicBezTo>
                <a:lnTo>
                  <a:pt x="1447800" y="350233"/>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sp>
        <p:nvSpPr>
          <p:cNvPr id="13" name="Freeform: Shape 12">
            <a:extLst>
              <a:ext uri="{FF2B5EF4-FFF2-40B4-BE49-F238E27FC236}">
                <a16:creationId xmlns:a16="http://schemas.microsoft.com/office/drawing/2014/main" id="{2B0109C9-2DEA-47B1-9363-175AE0CF7335}"/>
              </a:ext>
            </a:extLst>
          </p:cNvPr>
          <p:cNvSpPr/>
          <p:nvPr/>
        </p:nvSpPr>
        <p:spPr bwMode="auto">
          <a:xfrm>
            <a:off x="3143250" y="5915027"/>
            <a:ext cx="1400175" cy="361346"/>
          </a:xfrm>
          <a:custGeom>
            <a:avLst/>
            <a:gdLst>
              <a:gd name="connsiteX0" fmla="*/ 0 w 1400175"/>
              <a:gd name="connsiteY0" fmla="*/ 514350 h 548391"/>
              <a:gd name="connsiteX1" fmla="*/ 323850 w 1400175"/>
              <a:gd name="connsiteY1" fmla="*/ 504825 h 548391"/>
              <a:gd name="connsiteX2" fmla="*/ 714375 w 1400175"/>
              <a:gd name="connsiteY2" fmla="*/ 85725 h 548391"/>
              <a:gd name="connsiteX3" fmla="*/ 1400175 w 1400175"/>
              <a:gd name="connsiteY3" fmla="*/ 0 h 548391"/>
              <a:gd name="connsiteX4" fmla="*/ 1400175 w 1400175"/>
              <a:gd name="connsiteY4" fmla="*/ 0 h 548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75" h="548391">
                <a:moveTo>
                  <a:pt x="0" y="514350"/>
                </a:moveTo>
                <a:cubicBezTo>
                  <a:pt x="102394" y="545306"/>
                  <a:pt x="204788" y="576262"/>
                  <a:pt x="323850" y="504825"/>
                </a:cubicBezTo>
                <a:cubicBezTo>
                  <a:pt x="442912" y="433388"/>
                  <a:pt x="534988" y="169862"/>
                  <a:pt x="714375" y="85725"/>
                </a:cubicBezTo>
                <a:cubicBezTo>
                  <a:pt x="893763" y="1587"/>
                  <a:pt x="1400175" y="0"/>
                  <a:pt x="1400175" y="0"/>
                </a:cubicBezTo>
                <a:lnTo>
                  <a:pt x="1400175" y="0"/>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sp>
        <p:nvSpPr>
          <p:cNvPr id="14" name="TextBox 13">
            <a:extLst>
              <a:ext uri="{FF2B5EF4-FFF2-40B4-BE49-F238E27FC236}">
                <a16:creationId xmlns:a16="http://schemas.microsoft.com/office/drawing/2014/main" id="{E8379DCF-401E-4A3C-A7A8-59A527E77EC9}"/>
              </a:ext>
            </a:extLst>
          </p:cNvPr>
          <p:cNvSpPr txBox="1"/>
          <p:nvPr/>
        </p:nvSpPr>
        <p:spPr>
          <a:xfrm>
            <a:off x="1331126" y="5408046"/>
            <a:ext cx="869149" cy="338554"/>
          </a:xfrm>
          <a:prstGeom prst="rect">
            <a:avLst/>
          </a:prstGeom>
          <a:noFill/>
        </p:spPr>
        <p:txBody>
          <a:bodyPr wrap="none" rtlCol="0">
            <a:spAutoFit/>
          </a:bodyPr>
          <a:lstStyle/>
          <a:p>
            <a:r>
              <a:rPr lang="en-GB" sz="1600" dirty="0"/>
              <a:t>Laser 1</a:t>
            </a:r>
          </a:p>
        </p:txBody>
      </p:sp>
      <p:sp>
        <p:nvSpPr>
          <p:cNvPr id="18" name="TextBox 17">
            <a:extLst>
              <a:ext uri="{FF2B5EF4-FFF2-40B4-BE49-F238E27FC236}">
                <a16:creationId xmlns:a16="http://schemas.microsoft.com/office/drawing/2014/main" id="{124EA645-EB30-4F77-B911-A6091905F0C0}"/>
              </a:ext>
            </a:extLst>
          </p:cNvPr>
          <p:cNvSpPr txBox="1"/>
          <p:nvPr/>
        </p:nvSpPr>
        <p:spPr>
          <a:xfrm>
            <a:off x="1326363" y="6086475"/>
            <a:ext cx="869149" cy="338554"/>
          </a:xfrm>
          <a:prstGeom prst="rect">
            <a:avLst/>
          </a:prstGeom>
          <a:noFill/>
        </p:spPr>
        <p:txBody>
          <a:bodyPr wrap="none" rtlCol="0">
            <a:spAutoFit/>
          </a:bodyPr>
          <a:lstStyle/>
          <a:p>
            <a:r>
              <a:rPr lang="en-GB" sz="1600" dirty="0"/>
              <a:t>Laser 2</a:t>
            </a:r>
          </a:p>
        </p:txBody>
      </p:sp>
      <p:sp>
        <p:nvSpPr>
          <p:cNvPr id="15" name="TextBox 14">
            <a:extLst>
              <a:ext uri="{FF2B5EF4-FFF2-40B4-BE49-F238E27FC236}">
                <a16:creationId xmlns:a16="http://schemas.microsoft.com/office/drawing/2014/main" id="{D70248D3-A35E-42BA-8820-D371AE1C4B56}"/>
              </a:ext>
            </a:extLst>
          </p:cNvPr>
          <p:cNvSpPr txBox="1"/>
          <p:nvPr/>
        </p:nvSpPr>
        <p:spPr>
          <a:xfrm>
            <a:off x="3302008" y="6367046"/>
            <a:ext cx="1279517" cy="338554"/>
          </a:xfrm>
          <a:prstGeom prst="rect">
            <a:avLst/>
          </a:prstGeom>
          <a:noFill/>
        </p:spPr>
        <p:txBody>
          <a:bodyPr wrap="none" rtlCol="0">
            <a:spAutoFit/>
          </a:bodyPr>
          <a:lstStyle/>
          <a:p>
            <a:r>
              <a:rPr lang="en-GB" sz="1600" dirty="0"/>
              <a:t>Optical fibre</a:t>
            </a:r>
          </a:p>
        </p:txBody>
      </p:sp>
      <p:sp>
        <p:nvSpPr>
          <p:cNvPr id="16" name="TextBox 15">
            <a:extLst>
              <a:ext uri="{FF2B5EF4-FFF2-40B4-BE49-F238E27FC236}">
                <a16:creationId xmlns:a16="http://schemas.microsoft.com/office/drawing/2014/main" id="{6C428805-67FC-4657-933F-70B9D14165FF}"/>
              </a:ext>
            </a:extLst>
          </p:cNvPr>
          <p:cNvSpPr txBox="1"/>
          <p:nvPr/>
        </p:nvSpPr>
        <p:spPr>
          <a:xfrm>
            <a:off x="5085890" y="5662196"/>
            <a:ext cx="2476960" cy="338554"/>
          </a:xfrm>
          <a:prstGeom prst="rect">
            <a:avLst/>
          </a:prstGeom>
          <a:noFill/>
        </p:spPr>
        <p:txBody>
          <a:bodyPr wrap="none" rtlCol="0">
            <a:spAutoFit/>
          </a:bodyPr>
          <a:lstStyle/>
          <a:p>
            <a:r>
              <a:rPr lang="en-GB" sz="1600" dirty="0" err="1"/>
              <a:t>Photomixer</a:t>
            </a:r>
            <a:r>
              <a:rPr lang="en-GB" sz="1600" dirty="0"/>
              <a:t> (UTC or PIN)</a:t>
            </a:r>
          </a:p>
        </p:txBody>
      </p:sp>
      <p:pic>
        <p:nvPicPr>
          <p:cNvPr id="3" name="Audio 2">
            <a:hlinkClick r:id="" action="ppaction://media"/>
            <a:extLst>
              <a:ext uri="{FF2B5EF4-FFF2-40B4-BE49-F238E27FC236}">
                <a16:creationId xmlns:a16="http://schemas.microsoft.com/office/drawing/2014/main" id="{FB7DD673-50E1-4D80-9640-950A4270FB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ransition spd="med" advTm="786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3C75AA-AC66-4B53-BAF4-21C2F63A778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2BB2B87-743C-4B56-B8B7-F1DBF546701A}" type="slidenum">
              <a:rPr kumimoji="0" lang="en-GB" altLang="en-US" sz="1400" b="0" i="0" u="none" strike="noStrike" kern="1200" cap="none" spc="0" normalizeH="0" baseline="0" noProof="0" smtClean="0">
                <a:ln>
                  <a:noFill/>
                </a:ln>
                <a:solidFill>
                  <a:srgbClr val="005596"/>
                </a:solidFill>
                <a:effectLst/>
                <a:uLnTx/>
                <a:uFillTx/>
                <a:latin typeface="Arial" panose="020B0604020202020204" pitchFamily="34" charset="0"/>
                <a:ea typeface="ヒラギノ角ゴ Pro W3" pitchFamily="2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altLang="en-US" sz="1400" b="0" i="0" u="none" strike="noStrike" kern="1200" cap="none" spc="0" normalizeH="0" baseline="0" noProof="0">
              <a:ln>
                <a:noFill/>
              </a:ln>
              <a:solidFill>
                <a:srgbClr val="005596"/>
              </a:solidFill>
              <a:effectLst/>
              <a:uLnTx/>
              <a:uFillTx/>
              <a:latin typeface="Arial" panose="020B0604020202020204" pitchFamily="34" charset="0"/>
              <a:ea typeface="ヒラギノ角ゴ Pro W3" pitchFamily="28" charset="-128"/>
              <a:cs typeface="+mn-cs"/>
            </a:endParaRPr>
          </a:p>
        </p:txBody>
      </p:sp>
      <p:sp>
        <p:nvSpPr>
          <p:cNvPr id="5" name="Title 1">
            <a:extLst>
              <a:ext uri="{FF2B5EF4-FFF2-40B4-BE49-F238E27FC236}">
                <a16:creationId xmlns:a16="http://schemas.microsoft.com/office/drawing/2014/main" id="{FF2E7361-FC75-4420-B196-931FFFE8FB86}"/>
              </a:ext>
            </a:extLst>
          </p:cNvPr>
          <p:cNvSpPr>
            <a:spLocks noGrp="1"/>
          </p:cNvSpPr>
          <p:nvPr>
            <p:ph type="title"/>
          </p:nvPr>
        </p:nvSpPr>
        <p:spPr>
          <a:xfrm>
            <a:off x="293615" y="260648"/>
            <a:ext cx="6798665" cy="1143000"/>
          </a:xfrm>
        </p:spPr>
        <p:txBody>
          <a:bodyPr/>
          <a:lstStyle/>
          <a:p>
            <a:r>
              <a:rPr lang="en-GB" dirty="0"/>
              <a:t>UTC diode </a:t>
            </a:r>
            <a:br>
              <a:rPr lang="en-GB" dirty="0"/>
            </a:br>
            <a:endParaRPr lang="en-GB" dirty="0"/>
          </a:p>
        </p:txBody>
      </p:sp>
      <p:sp>
        <p:nvSpPr>
          <p:cNvPr id="6" name="TextBox 5">
            <a:extLst>
              <a:ext uri="{FF2B5EF4-FFF2-40B4-BE49-F238E27FC236}">
                <a16:creationId xmlns:a16="http://schemas.microsoft.com/office/drawing/2014/main" id="{49079B82-5056-4A44-840B-87C7E389C893}"/>
              </a:ext>
            </a:extLst>
          </p:cNvPr>
          <p:cNvSpPr txBox="1"/>
          <p:nvPr/>
        </p:nvSpPr>
        <p:spPr>
          <a:xfrm>
            <a:off x="271975" y="833992"/>
            <a:ext cx="665438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003399"/>
                </a:solidFill>
                <a:effectLst/>
                <a:uLnTx/>
                <a:uFillTx/>
                <a:latin typeface="Arial"/>
                <a:ea typeface="ヒラギノ角ゴ Pro W3" pitchFamily="28" charset="-128"/>
                <a:cs typeface="+mn-cs"/>
              </a:rPr>
              <a:t>Comparison of beam profiles – E-field</a:t>
            </a:r>
            <a:endPar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ヒラギノ角ゴ Pro W3" pitchFamily="28" charset="-128"/>
              <a:cs typeface="+mn-cs"/>
            </a:endParaRPr>
          </a:p>
        </p:txBody>
      </p:sp>
      <p:graphicFrame>
        <p:nvGraphicFramePr>
          <p:cNvPr id="7" name="Object 6">
            <a:extLst>
              <a:ext uri="{FF2B5EF4-FFF2-40B4-BE49-F238E27FC236}">
                <a16:creationId xmlns:a16="http://schemas.microsoft.com/office/drawing/2014/main" id="{323F07DE-20C7-4507-AB11-906EDB4378F2}"/>
              </a:ext>
            </a:extLst>
          </p:cNvPr>
          <p:cNvGraphicFramePr>
            <a:graphicFrameLocks noChangeAspect="1"/>
          </p:cNvGraphicFramePr>
          <p:nvPr/>
        </p:nvGraphicFramePr>
        <p:xfrm>
          <a:off x="755305" y="932186"/>
          <a:ext cx="7638680" cy="5846666"/>
        </p:xfrm>
        <a:graphic>
          <a:graphicData uri="http://schemas.openxmlformats.org/presentationml/2006/ole">
            <mc:AlternateContent xmlns:mc="http://schemas.openxmlformats.org/markup-compatibility/2006">
              <mc:Choice xmlns:v="urn:schemas-microsoft-com:vml" Requires="v">
                <p:oleObj spid="_x0000_s19460" name="Graph" r:id="rId5" imgW="3920760" imgH="3000960" progId="Origin50.Graph">
                  <p:embed/>
                </p:oleObj>
              </mc:Choice>
              <mc:Fallback>
                <p:oleObj name="Graph" r:id="rId5" imgW="3920760" imgH="3000960" progId="Origin50.Graph">
                  <p:embed/>
                  <p:pic>
                    <p:nvPicPr>
                      <p:cNvPr id="7" name="Object 6">
                        <a:extLst>
                          <a:ext uri="{FF2B5EF4-FFF2-40B4-BE49-F238E27FC236}">
                            <a16:creationId xmlns:a16="http://schemas.microsoft.com/office/drawing/2014/main" id="{323F07DE-20C7-4507-AB11-906EDB4378F2}"/>
                          </a:ext>
                        </a:extLst>
                      </p:cNvPr>
                      <p:cNvPicPr/>
                      <p:nvPr/>
                    </p:nvPicPr>
                    <p:blipFill>
                      <a:blip r:embed="rId6"/>
                      <a:stretch>
                        <a:fillRect/>
                      </a:stretch>
                    </p:blipFill>
                    <p:spPr>
                      <a:xfrm>
                        <a:off x="755305" y="932186"/>
                        <a:ext cx="7638680" cy="5846666"/>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9BF5F3E4-A3D9-4254-9E1F-BDCD3A4112F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08913067"/>
      </p:ext>
    </p:extLst>
  </p:cSld>
  <p:clrMapOvr>
    <a:masterClrMapping/>
  </p:clrMapOvr>
  <mc:AlternateContent xmlns:mc="http://schemas.openxmlformats.org/markup-compatibility/2006">
    <mc:Choice xmlns:p14="http://schemas.microsoft.com/office/powerpoint/2010/main" Requires="p14">
      <p:transition spd="slow" p14:dur="2000" advTm="28735"/>
    </mc:Choice>
    <mc:Fallback>
      <p:transition spd="slow" advTm="2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40CA07-7306-4BA4-80F4-9E2A81AB1908}"/>
              </a:ext>
            </a:extLst>
          </p:cNvPr>
          <p:cNvSpPr>
            <a:spLocks noGrp="1"/>
          </p:cNvSpPr>
          <p:nvPr>
            <p:ph type="sldNum" sz="quarter" idx="12"/>
          </p:nvPr>
        </p:nvSpPr>
        <p:spPr/>
        <p:txBody>
          <a:bodyPr/>
          <a:lstStyle/>
          <a:p>
            <a:pPr>
              <a:defRPr/>
            </a:pPr>
            <a:fld id="{E2BB2B87-743C-4B56-B8B7-F1DBF546701A}" type="slidenum">
              <a:rPr lang="en-GB" altLang="en-US" smtClean="0"/>
              <a:pPr>
                <a:defRPr/>
              </a:pPr>
              <a:t>21</a:t>
            </a:fld>
            <a:endParaRPr lang="en-GB" altLang="en-US"/>
          </a:p>
        </p:txBody>
      </p:sp>
      <p:sp>
        <p:nvSpPr>
          <p:cNvPr id="5" name="Title 1">
            <a:extLst>
              <a:ext uri="{FF2B5EF4-FFF2-40B4-BE49-F238E27FC236}">
                <a16:creationId xmlns:a16="http://schemas.microsoft.com/office/drawing/2014/main" id="{C4885E94-59EF-481D-A9F8-A1E2B35B1395}"/>
              </a:ext>
            </a:extLst>
          </p:cNvPr>
          <p:cNvSpPr>
            <a:spLocks noGrp="1"/>
          </p:cNvSpPr>
          <p:nvPr>
            <p:ph type="title"/>
          </p:nvPr>
        </p:nvSpPr>
        <p:spPr>
          <a:xfrm>
            <a:off x="293615" y="260648"/>
            <a:ext cx="6798665" cy="1143000"/>
          </a:xfrm>
        </p:spPr>
        <p:txBody>
          <a:bodyPr/>
          <a:lstStyle/>
          <a:p>
            <a:r>
              <a:rPr lang="en-GB" dirty="0"/>
              <a:t>PIN diode</a:t>
            </a:r>
          </a:p>
        </p:txBody>
      </p:sp>
      <p:sp>
        <p:nvSpPr>
          <p:cNvPr id="6" name="TextBox 5">
            <a:extLst>
              <a:ext uri="{FF2B5EF4-FFF2-40B4-BE49-F238E27FC236}">
                <a16:creationId xmlns:a16="http://schemas.microsoft.com/office/drawing/2014/main" id="{61A3C159-1C6E-4CD7-9657-1D845DA880F7}"/>
              </a:ext>
            </a:extLst>
          </p:cNvPr>
          <p:cNvSpPr txBox="1"/>
          <p:nvPr/>
        </p:nvSpPr>
        <p:spPr>
          <a:xfrm>
            <a:off x="271975" y="833992"/>
            <a:ext cx="8374408" cy="523220"/>
          </a:xfrm>
          <a:prstGeom prst="rect">
            <a:avLst/>
          </a:prstGeom>
          <a:noFill/>
        </p:spPr>
        <p:txBody>
          <a:bodyPr wrap="none" rtlCol="0">
            <a:spAutoFit/>
          </a:bodyPr>
          <a:lstStyle/>
          <a:p>
            <a:pPr lvl="0"/>
            <a:r>
              <a:rPr lang="en-GB" sz="2800" b="1" kern="0" dirty="0">
                <a:solidFill>
                  <a:srgbClr val="003399"/>
                </a:solidFill>
                <a:latin typeface="Arial"/>
                <a:ea typeface="+mj-ea"/>
                <a:cs typeface="+mj-cs"/>
              </a:rPr>
              <a:t>Comparison of beam profiles – H-field </a:t>
            </a:r>
            <a:r>
              <a:rPr lang="en-GB" sz="2800" b="1" kern="0" dirty="0">
                <a:solidFill>
                  <a:srgbClr val="003399"/>
                </a:solidFill>
                <a:latin typeface="Arial"/>
              </a:rPr>
              <a:t> (</a:t>
            </a:r>
            <a:r>
              <a:rPr lang="en-GB" sz="2000" b="1" kern="0" dirty="0">
                <a:solidFill>
                  <a:srgbClr val="003399"/>
                </a:solidFill>
                <a:latin typeface="Arial"/>
              </a:rPr>
              <a:t>c. 250 GHz)</a:t>
            </a:r>
            <a:endParaRPr lang="en-GB" sz="1600" dirty="0">
              <a:solidFill>
                <a:srgbClr val="000099"/>
              </a:solidFill>
            </a:endParaRPr>
          </a:p>
        </p:txBody>
      </p:sp>
      <p:graphicFrame>
        <p:nvGraphicFramePr>
          <p:cNvPr id="7" name="Object 6">
            <a:extLst>
              <a:ext uri="{FF2B5EF4-FFF2-40B4-BE49-F238E27FC236}">
                <a16:creationId xmlns:a16="http://schemas.microsoft.com/office/drawing/2014/main" id="{8F89288C-6586-4E80-BE5C-70F1AB557245}"/>
              </a:ext>
            </a:extLst>
          </p:cNvPr>
          <p:cNvGraphicFramePr>
            <a:graphicFrameLocks noChangeAspect="1"/>
          </p:cNvGraphicFramePr>
          <p:nvPr>
            <p:extLst>
              <p:ext uri="{D42A27DB-BD31-4B8C-83A1-F6EECF244321}">
                <p14:modId xmlns:p14="http://schemas.microsoft.com/office/powerpoint/2010/main" val="229415985"/>
              </p:ext>
            </p:extLst>
          </p:nvPr>
        </p:nvGraphicFramePr>
        <p:xfrm>
          <a:off x="649080" y="757561"/>
          <a:ext cx="7841520" cy="6001920"/>
        </p:xfrm>
        <a:graphic>
          <a:graphicData uri="http://schemas.openxmlformats.org/presentationml/2006/ole">
            <mc:AlternateContent xmlns:mc="http://schemas.openxmlformats.org/markup-compatibility/2006">
              <mc:Choice xmlns:v="urn:schemas-microsoft-com:vml" Requires="v">
                <p:oleObj spid="_x0000_s16390" name="Graph" r:id="rId5" imgW="3920760" imgH="3000960" progId="Origin95.Graph">
                  <p:embed/>
                </p:oleObj>
              </mc:Choice>
              <mc:Fallback>
                <p:oleObj name="Graph" r:id="rId5" imgW="3920760" imgH="3000960" progId="Origin95.Graph">
                  <p:embed/>
                  <p:pic>
                    <p:nvPicPr>
                      <p:cNvPr id="7" name="Object 6">
                        <a:extLst>
                          <a:ext uri="{FF2B5EF4-FFF2-40B4-BE49-F238E27FC236}">
                            <a16:creationId xmlns:a16="http://schemas.microsoft.com/office/drawing/2014/main" id="{8F89288C-6586-4E80-BE5C-70F1AB557245}"/>
                          </a:ext>
                        </a:extLst>
                      </p:cNvPr>
                      <p:cNvPicPr/>
                      <p:nvPr/>
                    </p:nvPicPr>
                    <p:blipFill>
                      <a:blip r:embed="rId6"/>
                      <a:stretch>
                        <a:fillRect/>
                      </a:stretch>
                    </p:blipFill>
                    <p:spPr>
                      <a:xfrm>
                        <a:off x="649080" y="757561"/>
                        <a:ext cx="7841520" cy="6001920"/>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165F472B-B321-4E77-9507-56F90000954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13315527"/>
      </p:ext>
    </p:extLst>
  </p:cSld>
  <p:clrMapOvr>
    <a:masterClrMapping/>
  </p:clrMapOvr>
  <mc:AlternateContent xmlns:mc="http://schemas.openxmlformats.org/markup-compatibility/2006">
    <mc:Choice xmlns:p14="http://schemas.microsoft.com/office/powerpoint/2010/main" Requires="p14">
      <p:transition spd="slow" p14:dur="2000" advTm="5603"/>
    </mc:Choice>
    <mc:Fallback>
      <p:transition spd="slow" advTm="5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3C75AA-AC66-4B53-BAF4-21C2F63A778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2BB2B87-743C-4B56-B8B7-F1DBF546701A}" type="slidenum">
              <a:rPr kumimoji="0" lang="en-GB" altLang="en-US" sz="1400" b="0" i="0" u="none" strike="noStrike" kern="1200" cap="none" spc="0" normalizeH="0" baseline="0" noProof="0" smtClean="0">
                <a:ln>
                  <a:noFill/>
                </a:ln>
                <a:solidFill>
                  <a:srgbClr val="005596"/>
                </a:solidFill>
                <a:effectLst/>
                <a:uLnTx/>
                <a:uFillTx/>
                <a:latin typeface="Arial" panose="020B0604020202020204" pitchFamily="34" charset="0"/>
                <a:ea typeface="ヒラギノ角ゴ Pro W3" pitchFamily="28"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altLang="en-US" sz="1400" b="0" i="0" u="none" strike="noStrike" kern="1200" cap="none" spc="0" normalizeH="0" baseline="0" noProof="0">
              <a:ln>
                <a:noFill/>
              </a:ln>
              <a:solidFill>
                <a:srgbClr val="005596"/>
              </a:solidFill>
              <a:effectLst/>
              <a:uLnTx/>
              <a:uFillTx/>
              <a:latin typeface="Arial" panose="020B0604020202020204" pitchFamily="34" charset="0"/>
              <a:ea typeface="ヒラギノ角ゴ Pro W3" pitchFamily="28" charset="-128"/>
              <a:cs typeface="+mn-cs"/>
            </a:endParaRPr>
          </a:p>
        </p:txBody>
      </p:sp>
      <p:sp>
        <p:nvSpPr>
          <p:cNvPr id="5" name="Title 1">
            <a:extLst>
              <a:ext uri="{FF2B5EF4-FFF2-40B4-BE49-F238E27FC236}">
                <a16:creationId xmlns:a16="http://schemas.microsoft.com/office/drawing/2014/main" id="{FF2E7361-FC75-4420-B196-931FFFE8FB86}"/>
              </a:ext>
            </a:extLst>
          </p:cNvPr>
          <p:cNvSpPr>
            <a:spLocks noGrp="1"/>
          </p:cNvSpPr>
          <p:nvPr>
            <p:ph type="title"/>
          </p:nvPr>
        </p:nvSpPr>
        <p:spPr>
          <a:xfrm>
            <a:off x="293615" y="260648"/>
            <a:ext cx="6798665" cy="1143000"/>
          </a:xfrm>
        </p:spPr>
        <p:txBody>
          <a:bodyPr/>
          <a:lstStyle/>
          <a:p>
            <a:r>
              <a:rPr lang="en-GB" dirty="0"/>
              <a:t>UTC diode </a:t>
            </a:r>
            <a:br>
              <a:rPr lang="en-GB" dirty="0"/>
            </a:br>
            <a:endParaRPr lang="en-GB" dirty="0"/>
          </a:p>
        </p:txBody>
      </p:sp>
      <p:sp>
        <p:nvSpPr>
          <p:cNvPr id="6" name="TextBox 5">
            <a:extLst>
              <a:ext uri="{FF2B5EF4-FFF2-40B4-BE49-F238E27FC236}">
                <a16:creationId xmlns:a16="http://schemas.microsoft.com/office/drawing/2014/main" id="{49079B82-5056-4A44-840B-87C7E389C893}"/>
              </a:ext>
            </a:extLst>
          </p:cNvPr>
          <p:cNvSpPr txBox="1"/>
          <p:nvPr/>
        </p:nvSpPr>
        <p:spPr>
          <a:xfrm>
            <a:off x="271975" y="833992"/>
            <a:ext cx="665438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003399"/>
                </a:solidFill>
                <a:effectLst/>
                <a:uLnTx/>
                <a:uFillTx/>
                <a:latin typeface="Arial"/>
                <a:ea typeface="ヒラギノ角ゴ Pro W3" pitchFamily="28" charset="-128"/>
                <a:cs typeface="+mn-cs"/>
              </a:rPr>
              <a:t>Comparison of beam profiles – E-field</a:t>
            </a:r>
            <a:endParaRPr kumimoji="0" lang="en-GB" sz="2000" b="0" i="0" u="none" strike="noStrike" kern="1200" cap="none" spc="0" normalizeH="0" baseline="0" noProof="0" dirty="0">
              <a:ln>
                <a:noFill/>
              </a:ln>
              <a:solidFill>
                <a:srgbClr val="000099"/>
              </a:solidFill>
              <a:effectLst/>
              <a:uLnTx/>
              <a:uFillTx/>
              <a:latin typeface="Arial" panose="020B0604020202020204" pitchFamily="34" charset="0"/>
              <a:ea typeface="ヒラギノ角ゴ Pro W3" pitchFamily="28" charset="-128"/>
              <a:cs typeface="+mn-cs"/>
            </a:endParaRPr>
          </a:p>
        </p:txBody>
      </p:sp>
      <p:graphicFrame>
        <p:nvGraphicFramePr>
          <p:cNvPr id="7" name="Object 6">
            <a:extLst>
              <a:ext uri="{FF2B5EF4-FFF2-40B4-BE49-F238E27FC236}">
                <a16:creationId xmlns:a16="http://schemas.microsoft.com/office/drawing/2014/main" id="{323F07DE-20C7-4507-AB11-906EDB4378F2}"/>
              </a:ext>
            </a:extLst>
          </p:cNvPr>
          <p:cNvGraphicFramePr>
            <a:graphicFrameLocks noChangeAspect="1"/>
          </p:cNvGraphicFramePr>
          <p:nvPr/>
        </p:nvGraphicFramePr>
        <p:xfrm>
          <a:off x="755305" y="932186"/>
          <a:ext cx="7638680" cy="5846666"/>
        </p:xfrm>
        <a:graphic>
          <a:graphicData uri="http://schemas.openxmlformats.org/presentationml/2006/ole">
            <mc:AlternateContent xmlns:mc="http://schemas.openxmlformats.org/markup-compatibility/2006">
              <mc:Choice xmlns:v="urn:schemas-microsoft-com:vml" Requires="v">
                <p:oleObj spid="_x0000_s20484" name="Graph" r:id="rId5" imgW="3920760" imgH="3000960" progId="Origin50.Graph">
                  <p:embed/>
                </p:oleObj>
              </mc:Choice>
              <mc:Fallback>
                <p:oleObj name="Graph" r:id="rId5" imgW="3920760" imgH="3000960" progId="Origin50.Graph">
                  <p:embed/>
                  <p:pic>
                    <p:nvPicPr>
                      <p:cNvPr id="7" name="Object 6">
                        <a:extLst>
                          <a:ext uri="{FF2B5EF4-FFF2-40B4-BE49-F238E27FC236}">
                            <a16:creationId xmlns:a16="http://schemas.microsoft.com/office/drawing/2014/main" id="{323F07DE-20C7-4507-AB11-906EDB4378F2}"/>
                          </a:ext>
                        </a:extLst>
                      </p:cNvPr>
                      <p:cNvPicPr/>
                      <p:nvPr/>
                    </p:nvPicPr>
                    <p:blipFill>
                      <a:blip r:embed="rId6"/>
                      <a:stretch>
                        <a:fillRect/>
                      </a:stretch>
                    </p:blipFill>
                    <p:spPr>
                      <a:xfrm>
                        <a:off x="755305" y="932186"/>
                        <a:ext cx="7638680" cy="5846666"/>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EF7051AB-D7C4-4B70-B25F-844491A3782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09574965"/>
      </p:ext>
    </p:extLst>
  </p:cSld>
  <p:clrMapOvr>
    <a:masterClrMapping/>
  </p:clrMapOvr>
  <mc:AlternateContent xmlns:mc="http://schemas.openxmlformats.org/markup-compatibility/2006">
    <mc:Choice xmlns:p14="http://schemas.microsoft.com/office/powerpoint/2010/main" Requires="p14">
      <p:transition spd="slow" p14:dur="2000" advTm="20131"/>
    </mc:Choice>
    <mc:Fallback>
      <p:transition spd="slow" advTm="20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CFF1-A499-42BB-926D-D1F467FE9CE9}"/>
              </a:ext>
            </a:extLst>
          </p:cNvPr>
          <p:cNvSpPr>
            <a:spLocks noGrp="1"/>
          </p:cNvSpPr>
          <p:nvPr>
            <p:ph type="title"/>
          </p:nvPr>
        </p:nvSpPr>
        <p:spPr/>
        <p:txBody>
          <a:bodyPr/>
          <a:lstStyle/>
          <a:p>
            <a:r>
              <a:rPr lang="en-GB" dirty="0"/>
              <a:t>Measurement aspects -  repeatability </a:t>
            </a:r>
          </a:p>
        </p:txBody>
      </p:sp>
      <p:sp>
        <p:nvSpPr>
          <p:cNvPr id="4" name="Slide Number Placeholder 3">
            <a:extLst>
              <a:ext uri="{FF2B5EF4-FFF2-40B4-BE49-F238E27FC236}">
                <a16:creationId xmlns:a16="http://schemas.microsoft.com/office/drawing/2014/main" id="{82D1A8B1-CDAD-406D-B2B0-C253214432B9}"/>
              </a:ext>
            </a:extLst>
          </p:cNvPr>
          <p:cNvSpPr>
            <a:spLocks noGrp="1"/>
          </p:cNvSpPr>
          <p:nvPr>
            <p:ph type="sldNum" sz="quarter" idx="12"/>
          </p:nvPr>
        </p:nvSpPr>
        <p:spPr/>
        <p:txBody>
          <a:bodyPr/>
          <a:lstStyle/>
          <a:p>
            <a:pPr>
              <a:defRPr/>
            </a:pPr>
            <a:fld id="{E2BB2B87-743C-4B56-B8B7-F1DBF546701A}" type="slidenum">
              <a:rPr lang="en-GB" altLang="en-US" smtClean="0"/>
              <a:pPr>
                <a:defRPr/>
              </a:pPr>
              <a:t>23</a:t>
            </a:fld>
            <a:endParaRPr lang="en-GB" altLang="en-US"/>
          </a:p>
        </p:txBody>
      </p:sp>
      <p:graphicFrame>
        <p:nvGraphicFramePr>
          <p:cNvPr id="5" name="Object 4">
            <a:extLst>
              <a:ext uri="{FF2B5EF4-FFF2-40B4-BE49-F238E27FC236}">
                <a16:creationId xmlns:a16="http://schemas.microsoft.com/office/drawing/2014/main" id="{EC0E250B-DA83-40FF-922E-C2C98E83AF08}"/>
              </a:ext>
            </a:extLst>
          </p:cNvPr>
          <p:cNvGraphicFramePr>
            <a:graphicFrameLocks noChangeAspect="1"/>
          </p:cNvGraphicFramePr>
          <p:nvPr>
            <p:extLst>
              <p:ext uri="{D42A27DB-BD31-4B8C-83A1-F6EECF244321}">
                <p14:modId xmlns:p14="http://schemas.microsoft.com/office/powerpoint/2010/main" val="1224863537"/>
              </p:ext>
            </p:extLst>
          </p:nvPr>
        </p:nvGraphicFramePr>
        <p:xfrm>
          <a:off x="186740" y="1867167"/>
          <a:ext cx="4704912" cy="3601152"/>
        </p:xfrm>
        <a:graphic>
          <a:graphicData uri="http://schemas.openxmlformats.org/presentationml/2006/ole">
            <mc:AlternateContent xmlns:mc="http://schemas.openxmlformats.org/markup-compatibility/2006">
              <mc:Choice xmlns:v="urn:schemas-microsoft-com:vml" Requires="v">
                <p:oleObj spid="_x0000_s17418" name="Graph" r:id="rId6" imgW="3920760" imgH="3000960" progId="Origin95.Graph">
                  <p:embed/>
                </p:oleObj>
              </mc:Choice>
              <mc:Fallback>
                <p:oleObj name="Graph" r:id="rId6" imgW="3920760" imgH="3000960" progId="Origin95.Graph">
                  <p:embed/>
                  <p:pic>
                    <p:nvPicPr>
                      <p:cNvPr id="5" name="Object 4">
                        <a:extLst>
                          <a:ext uri="{FF2B5EF4-FFF2-40B4-BE49-F238E27FC236}">
                            <a16:creationId xmlns:a16="http://schemas.microsoft.com/office/drawing/2014/main" id="{EC0E250B-DA83-40FF-922E-C2C98E83AF08}"/>
                          </a:ext>
                        </a:extLst>
                      </p:cNvPr>
                      <p:cNvPicPr/>
                      <p:nvPr/>
                    </p:nvPicPr>
                    <p:blipFill>
                      <a:blip r:embed="rId7"/>
                      <a:stretch>
                        <a:fillRect/>
                      </a:stretch>
                    </p:blipFill>
                    <p:spPr>
                      <a:xfrm>
                        <a:off x="186740" y="1867167"/>
                        <a:ext cx="4704912" cy="360115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DAA9518-7AD6-4E62-A552-54C707FAD297}"/>
              </a:ext>
            </a:extLst>
          </p:cNvPr>
          <p:cNvGraphicFramePr>
            <a:graphicFrameLocks noChangeAspect="1"/>
          </p:cNvGraphicFramePr>
          <p:nvPr>
            <p:extLst>
              <p:ext uri="{D42A27DB-BD31-4B8C-83A1-F6EECF244321}">
                <p14:modId xmlns:p14="http://schemas.microsoft.com/office/powerpoint/2010/main" val="700510685"/>
              </p:ext>
            </p:extLst>
          </p:nvPr>
        </p:nvGraphicFramePr>
        <p:xfrm>
          <a:off x="4316950" y="1867170"/>
          <a:ext cx="4704912" cy="3601152"/>
        </p:xfrm>
        <a:graphic>
          <a:graphicData uri="http://schemas.openxmlformats.org/presentationml/2006/ole">
            <mc:AlternateContent xmlns:mc="http://schemas.openxmlformats.org/markup-compatibility/2006">
              <mc:Choice xmlns:v="urn:schemas-microsoft-com:vml" Requires="v">
                <p:oleObj spid="_x0000_s17419" name="Graph" r:id="rId8" imgW="3920760" imgH="3000960" progId="Origin95.Graph">
                  <p:embed/>
                </p:oleObj>
              </mc:Choice>
              <mc:Fallback>
                <p:oleObj name="Graph" r:id="rId8" imgW="3920760" imgH="3000960" progId="Origin95.Graph">
                  <p:embed/>
                  <p:pic>
                    <p:nvPicPr>
                      <p:cNvPr id="6" name="Object 5">
                        <a:extLst>
                          <a:ext uri="{FF2B5EF4-FFF2-40B4-BE49-F238E27FC236}">
                            <a16:creationId xmlns:a16="http://schemas.microsoft.com/office/drawing/2014/main" id="{5DAA9518-7AD6-4E62-A552-54C707FAD297}"/>
                          </a:ext>
                        </a:extLst>
                      </p:cNvPr>
                      <p:cNvPicPr/>
                      <p:nvPr/>
                    </p:nvPicPr>
                    <p:blipFill>
                      <a:blip r:embed="rId9"/>
                      <a:stretch>
                        <a:fillRect/>
                      </a:stretch>
                    </p:blipFill>
                    <p:spPr>
                      <a:xfrm>
                        <a:off x="4316950" y="1867170"/>
                        <a:ext cx="4704912" cy="360115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9BFB7F6-758A-437A-9B7C-88BE8100F6AB}"/>
              </a:ext>
            </a:extLst>
          </p:cNvPr>
          <p:cNvSpPr txBox="1"/>
          <p:nvPr/>
        </p:nvSpPr>
        <p:spPr>
          <a:xfrm>
            <a:off x="1376738" y="5558319"/>
            <a:ext cx="6569427" cy="461665"/>
          </a:xfrm>
          <a:prstGeom prst="rect">
            <a:avLst/>
          </a:prstGeom>
          <a:noFill/>
        </p:spPr>
        <p:txBody>
          <a:bodyPr wrap="none" rtlCol="0">
            <a:spAutoFit/>
          </a:bodyPr>
          <a:lstStyle/>
          <a:p>
            <a:r>
              <a:rPr lang="en-GB" dirty="0">
                <a:solidFill>
                  <a:srgbClr val="000099"/>
                </a:solidFill>
              </a:rPr>
              <a:t>Mean &amp; standard deviation of 9 measurements</a:t>
            </a:r>
          </a:p>
        </p:txBody>
      </p:sp>
      <p:pic>
        <p:nvPicPr>
          <p:cNvPr id="3" name="Audio 2">
            <a:hlinkClick r:id="" action="ppaction://media"/>
            <a:extLst>
              <a:ext uri="{FF2B5EF4-FFF2-40B4-BE49-F238E27FC236}">
                <a16:creationId xmlns:a16="http://schemas.microsoft.com/office/drawing/2014/main" id="{23473A8A-A092-44F1-884B-242CCD0BFF5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60554003"/>
      </p:ext>
    </p:extLst>
  </p:cSld>
  <p:clrMapOvr>
    <a:masterClrMapping/>
  </p:clrMapOvr>
  <mc:AlternateContent xmlns:mc="http://schemas.openxmlformats.org/markup-compatibility/2006">
    <mc:Choice xmlns:p14="http://schemas.microsoft.com/office/powerpoint/2010/main" Requires="p14">
      <p:transition spd="slow" p14:dur="2000" advTm="38126"/>
    </mc:Choice>
    <mc:Fallback>
      <p:transition spd="slow" advTm="3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BD9ECF-E8CC-4C20-AF1B-AFD5BF9998AA}"/>
              </a:ext>
            </a:extLst>
          </p:cNvPr>
          <p:cNvSpPr>
            <a:spLocks noGrp="1"/>
          </p:cNvSpPr>
          <p:nvPr>
            <p:ph type="sldNum" sz="quarter" idx="12"/>
          </p:nvPr>
        </p:nvSpPr>
        <p:spPr/>
        <p:txBody>
          <a:bodyPr/>
          <a:lstStyle/>
          <a:p>
            <a:pPr>
              <a:defRPr/>
            </a:pPr>
            <a:fld id="{E2BB2B87-743C-4B56-B8B7-F1DBF546701A}" type="slidenum">
              <a:rPr lang="en-GB" altLang="en-US" smtClean="0"/>
              <a:pPr>
                <a:defRPr/>
              </a:pPr>
              <a:t>24</a:t>
            </a:fld>
            <a:endParaRPr lang="en-GB" altLang="en-US"/>
          </a:p>
        </p:txBody>
      </p:sp>
      <p:sp>
        <p:nvSpPr>
          <p:cNvPr id="5" name="Title 1">
            <a:extLst>
              <a:ext uri="{FF2B5EF4-FFF2-40B4-BE49-F238E27FC236}">
                <a16:creationId xmlns:a16="http://schemas.microsoft.com/office/drawing/2014/main" id="{CC2C2BD7-DDFD-4323-8716-68CCBB657BCE}"/>
              </a:ext>
            </a:extLst>
          </p:cNvPr>
          <p:cNvSpPr>
            <a:spLocks noGrp="1"/>
          </p:cNvSpPr>
          <p:nvPr>
            <p:ph type="title"/>
          </p:nvPr>
        </p:nvSpPr>
        <p:spPr>
          <a:xfrm>
            <a:off x="293615" y="260648"/>
            <a:ext cx="6798665" cy="1143000"/>
          </a:xfrm>
        </p:spPr>
        <p:txBody>
          <a:bodyPr/>
          <a:lstStyle/>
          <a:p>
            <a:r>
              <a:rPr lang="en-GB" dirty="0"/>
              <a:t>Measurement aspects -  alignment</a:t>
            </a:r>
          </a:p>
        </p:txBody>
      </p:sp>
      <p:graphicFrame>
        <p:nvGraphicFramePr>
          <p:cNvPr id="8" name="Object 7">
            <a:extLst>
              <a:ext uri="{FF2B5EF4-FFF2-40B4-BE49-F238E27FC236}">
                <a16:creationId xmlns:a16="http://schemas.microsoft.com/office/drawing/2014/main" id="{373BB307-B579-4973-94AF-F1B96D63B2FE}"/>
              </a:ext>
            </a:extLst>
          </p:cNvPr>
          <p:cNvGraphicFramePr>
            <a:graphicFrameLocks noChangeAspect="1"/>
          </p:cNvGraphicFramePr>
          <p:nvPr>
            <p:extLst>
              <p:ext uri="{D42A27DB-BD31-4B8C-83A1-F6EECF244321}">
                <p14:modId xmlns:p14="http://schemas.microsoft.com/office/powerpoint/2010/main" val="1402980412"/>
              </p:ext>
            </p:extLst>
          </p:nvPr>
        </p:nvGraphicFramePr>
        <p:xfrm>
          <a:off x="186736" y="2617173"/>
          <a:ext cx="4704912" cy="3601152"/>
        </p:xfrm>
        <a:graphic>
          <a:graphicData uri="http://schemas.openxmlformats.org/presentationml/2006/ole">
            <mc:AlternateContent xmlns:mc="http://schemas.openxmlformats.org/markup-compatibility/2006">
              <mc:Choice xmlns:v="urn:schemas-microsoft-com:vml" Requires="v">
                <p:oleObj spid="_x0000_s18442" name="Graph" r:id="rId6" imgW="3920760" imgH="3000960" progId="Origin50.Graph">
                  <p:embed/>
                </p:oleObj>
              </mc:Choice>
              <mc:Fallback>
                <p:oleObj name="Graph" r:id="rId6" imgW="3920760" imgH="3000960" progId="Origin50.Graph">
                  <p:embed/>
                  <p:pic>
                    <p:nvPicPr>
                      <p:cNvPr id="8" name="Object 7">
                        <a:extLst>
                          <a:ext uri="{FF2B5EF4-FFF2-40B4-BE49-F238E27FC236}">
                            <a16:creationId xmlns:a16="http://schemas.microsoft.com/office/drawing/2014/main" id="{373BB307-B579-4973-94AF-F1B96D63B2FE}"/>
                          </a:ext>
                        </a:extLst>
                      </p:cNvPr>
                      <p:cNvPicPr/>
                      <p:nvPr/>
                    </p:nvPicPr>
                    <p:blipFill>
                      <a:blip r:embed="rId7"/>
                      <a:stretch>
                        <a:fillRect/>
                      </a:stretch>
                    </p:blipFill>
                    <p:spPr>
                      <a:xfrm>
                        <a:off x="186736" y="2617173"/>
                        <a:ext cx="4704912" cy="3601152"/>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8A7D8033-E381-4DC4-A55E-8A2F0F1CD792}"/>
              </a:ext>
            </a:extLst>
          </p:cNvPr>
          <p:cNvSpPr txBox="1"/>
          <p:nvPr/>
        </p:nvSpPr>
        <p:spPr>
          <a:xfrm>
            <a:off x="1130158" y="2335719"/>
            <a:ext cx="3079689" cy="461665"/>
          </a:xfrm>
          <a:prstGeom prst="rect">
            <a:avLst/>
          </a:prstGeom>
          <a:noFill/>
        </p:spPr>
        <p:txBody>
          <a:bodyPr wrap="none" rtlCol="0">
            <a:spAutoFit/>
          </a:bodyPr>
          <a:lstStyle/>
          <a:p>
            <a:r>
              <a:rPr lang="en-GB" dirty="0">
                <a:solidFill>
                  <a:srgbClr val="000099"/>
                </a:solidFill>
              </a:rPr>
              <a:t>Horizontal alignment</a:t>
            </a:r>
          </a:p>
        </p:txBody>
      </p:sp>
      <p:graphicFrame>
        <p:nvGraphicFramePr>
          <p:cNvPr id="10" name="Object 9">
            <a:extLst>
              <a:ext uri="{FF2B5EF4-FFF2-40B4-BE49-F238E27FC236}">
                <a16:creationId xmlns:a16="http://schemas.microsoft.com/office/drawing/2014/main" id="{415B296D-2DE5-4616-B454-467609815078}"/>
              </a:ext>
            </a:extLst>
          </p:cNvPr>
          <p:cNvGraphicFramePr>
            <a:graphicFrameLocks noChangeAspect="1"/>
          </p:cNvGraphicFramePr>
          <p:nvPr>
            <p:extLst>
              <p:ext uri="{D42A27DB-BD31-4B8C-83A1-F6EECF244321}">
                <p14:modId xmlns:p14="http://schemas.microsoft.com/office/powerpoint/2010/main" val="1564408715"/>
              </p:ext>
            </p:extLst>
          </p:nvPr>
        </p:nvGraphicFramePr>
        <p:xfrm>
          <a:off x="4287927" y="2606900"/>
          <a:ext cx="4704912" cy="3601152"/>
        </p:xfrm>
        <a:graphic>
          <a:graphicData uri="http://schemas.openxmlformats.org/presentationml/2006/ole">
            <mc:AlternateContent xmlns:mc="http://schemas.openxmlformats.org/markup-compatibility/2006">
              <mc:Choice xmlns:v="urn:schemas-microsoft-com:vml" Requires="v">
                <p:oleObj spid="_x0000_s18443" name="Graph" r:id="rId8" imgW="3920760" imgH="3000960" progId="Origin50.Graph">
                  <p:embed/>
                </p:oleObj>
              </mc:Choice>
              <mc:Fallback>
                <p:oleObj name="Graph" r:id="rId8" imgW="3920760" imgH="3000960" progId="Origin50.Graph">
                  <p:embed/>
                  <p:pic>
                    <p:nvPicPr>
                      <p:cNvPr id="10" name="Object 9">
                        <a:extLst>
                          <a:ext uri="{FF2B5EF4-FFF2-40B4-BE49-F238E27FC236}">
                            <a16:creationId xmlns:a16="http://schemas.microsoft.com/office/drawing/2014/main" id="{415B296D-2DE5-4616-B454-467609815078}"/>
                          </a:ext>
                        </a:extLst>
                      </p:cNvPr>
                      <p:cNvPicPr/>
                      <p:nvPr/>
                    </p:nvPicPr>
                    <p:blipFill>
                      <a:blip r:embed="rId9"/>
                      <a:stretch>
                        <a:fillRect/>
                      </a:stretch>
                    </p:blipFill>
                    <p:spPr>
                      <a:xfrm>
                        <a:off x="4287927" y="2606900"/>
                        <a:ext cx="4704912" cy="3601152"/>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D413D3FD-9B2F-4B22-B9EA-0BC0E5FA3B0C}"/>
              </a:ext>
            </a:extLst>
          </p:cNvPr>
          <p:cNvSpPr txBox="1"/>
          <p:nvPr/>
        </p:nvSpPr>
        <p:spPr>
          <a:xfrm>
            <a:off x="5381947" y="2344283"/>
            <a:ext cx="2617063" cy="461665"/>
          </a:xfrm>
          <a:prstGeom prst="rect">
            <a:avLst/>
          </a:prstGeom>
          <a:noFill/>
        </p:spPr>
        <p:txBody>
          <a:bodyPr wrap="none" rtlCol="0">
            <a:spAutoFit/>
          </a:bodyPr>
          <a:lstStyle/>
          <a:p>
            <a:r>
              <a:rPr lang="en-GB" dirty="0">
                <a:solidFill>
                  <a:srgbClr val="000099"/>
                </a:solidFill>
              </a:rPr>
              <a:t>Vertical alignment</a:t>
            </a:r>
          </a:p>
        </p:txBody>
      </p:sp>
      <p:sp>
        <p:nvSpPr>
          <p:cNvPr id="12" name="TextBox 11">
            <a:extLst>
              <a:ext uri="{FF2B5EF4-FFF2-40B4-BE49-F238E27FC236}">
                <a16:creationId xmlns:a16="http://schemas.microsoft.com/office/drawing/2014/main" id="{6046CF94-0930-4497-8D1B-543C9F8117F9}"/>
              </a:ext>
            </a:extLst>
          </p:cNvPr>
          <p:cNvSpPr txBox="1"/>
          <p:nvPr/>
        </p:nvSpPr>
        <p:spPr>
          <a:xfrm>
            <a:off x="2969232" y="1624823"/>
            <a:ext cx="3474028" cy="461665"/>
          </a:xfrm>
          <a:prstGeom prst="rect">
            <a:avLst/>
          </a:prstGeom>
          <a:noFill/>
        </p:spPr>
        <p:txBody>
          <a:bodyPr wrap="none" rtlCol="0">
            <a:spAutoFit/>
          </a:bodyPr>
          <a:lstStyle/>
          <a:p>
            <a:r>
              <a:rPr lang="en-GB" dirty="0">
                <a:solidFill>
                  <a:srgbClr val="000099"/>
                </a:solidFill>
              </a:rPr>
              <a:t>UTC @ 250 GHz E-field</a:t>
            </a:r>
          </a:p>
        </p:txBody>
      </p:sp>
      <p:pic>
        <p:nvPicPr>
          <p:cNvPr id="2" name="Audio 1">
            <a:hlinkClick r:id="" action="ppaction://media"/>
            <a:extLst>
              <a:ext uri="{FF2B5EF4-FFF2-40B4-BE49-F238E27FC236}">
                <a16:creationId xmlns:a16="http://schemas.microsoft.com/office/drawing/2014/main" id="{6503EAC2-AE09-4DB4-BA7D-462638AEB9D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71902746"/>
      </p:ext>
    </p:extLst>
  </p:cSld>
  <p:clrMapOvr>
    <a:masterClrMapping/>
  </p:clrMapOvr>
  <mc:AlternateContent xmlns:mc="http://schemas.openxmlformats.org/markup-compatibility/2006">
    <mc:Choice xmlns:p14="http://schemas.microsoft.com/office/powerpoint/2010/main" Requires="p14">
      <p:transition spd="slow" p14:dur="2000" advTm="92384"/>
    </mc:Choice>
    <mc:Fallback>
      <p:transition spd="slow" advTm="92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8DC4D-7B84-445B-9336-16CF4DBA6CA2}"/>
              </a:ext>
            </a:extLst>
          </p:cNvPr>
          <p:cNvSpPr>
            <a:spLocks noGrp="1"/>
          </p:cNvSpPr>
          <p:nvPr>
            <p:ph type="title"/>
          </p:nvPr>
        </p:nvSpPr>
        <p:spPr/>
        <p:txBody>
          <a:bodyPr/>
          <a:lstStyle/>
          <a:p>
            <a:r>
              <a:rPr lang="en-GB" dirty="0"/>
              <a:t>Conclusions </a:t>
            </a:r>
          </a:p>
        </p:txBody>
      </p:sp>
      <p:sp>
        <p:nvSpPr>
          <p:cNvPr id="3" name="Content Placeholder 2">
            <a:extLst>
              <a:ext uri="{FF2B5EF4-FFF2-40B4-BE49-F238E27FC236}">
                <a16:creationId xmlns:a16="http://schemas.microsoft.com/office/drawing/2014/main" id="{0DC723D9-A3B1-4446-9D8B-457EBFD08408}"/>
              </a:ext>
            </a:extLst>
          </p:cNvPr>
          <p:cNvSpPr>
            <a:spLocks noGrp="1"/>
          </p:cNvSpPr>
          <p:nvPr>
            <p:ph idx="1"/>
          </p:nvPr>
        </p:nvSpPr>
        <p:spPr/>
        <p:txBody>
          <a:bodyPr/>
          <a:lstStyle/>
          <a:p>
            <a:r>
              <a:rPr lang="en-GB" sz="2800" dirty="0"/>
              <a:t>The beam profiles of UTC and PIN diode emitters have unexpected spatial features</a:t>
            </a:r>
          </a:p>
          <a:p>
            <a:r>
              <a:rPr lang="en-GB" sz="2800" dirty="0"/>
              <a:t>These features are irregular and asymmetric </a:t>
            </a:r>
          </a:p>
          <a:p>
            <a:r>
              <a:rPr lang="en-GB" sz="2800" dirty="0"/>
              <a:t>These features vary with frequency and polarisation plane</a:t>
            </a:r>
          </a:p>
          <a:p>
            <a:r>
              <a:rPr lang="en-GB" sz="2800" dirty="0"/>
              <a:t>The presence of such features makes beam profile measurements an essential part of device characterisation </a:t>
            </a:r>
          </a:p>
        </p:txBody>
      </p:sp>
      <p:sp>
        <p:nvSpPr>
          <p:cNvPr id="4" name="Slide Number Placeholder 3">
            <a:extLst>
              <a:ext uri="{FF2B5EF4-FFF2-40B4-BE49-F238E27FC236}">
                <a16:creationId xmlns:a16="http://schemas.microsoft.com/office/drawing/2014/main" id="{12A3E465-AE6A-4F40-903B-6ED09B587275}"/>
              </a:ext>
            </a:extLst>
          </p:cNvPr>
          <p:cNvSpPr>
            <a:spLocks noGrp="1"/>
          </p:cNvSpPr>
          <p:nvPr>
            <p:ph type="sldNum" sz="quarter" idx="12"/>
          </p:nvPr>
        </p:nvSpPr>
        <p:spPr/>
        <p:txBody>
          <a:bodyPr/>
          <a:lstStyle/>
          <a:p>
            <a:pPr>
              <a:defRPr/>
            </a:pPr>
            <a:fld id="{E2BB2B87-743C-4B56-B8B7-F1DBF546701A}" type="slidenum">
              <a:rPr lang="en-GB" altLang="en-US" smtClean="0"/>
              <a:pPr>
                <a:defRPr/>
              </a:pPr>
              <a:t>25</a:t>
            </a:fld>
            <a:endParaRPr lang="en-GB" altLang="en-US"/>
          </a:p>
        </p:txBody>
      </p:sp>
      <p:pic>
        <p:nvPicPr>
          <p:cNvPr id="5" name="Audio 4">
            <a:hlinkClick r:id="" action="ppaction://media"/>
            <a:extLst>
              <a:ext uri="{FF2B5EF4-FFF2-40B4-BE49-F238E27FC236}">
                <a16:creationId xmlns:a16="http://schemas.microsoft.com/office/drawing/2014/main" id="{BF61566E-0F42-4EA6-A5C9-B4603D7525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86056321"/>
      </p:ext>
    </p:extLst>
  </p:cSld>
  <p:clrMapOvr>
    <a:masterClrMapping/>
  </p:clrMapOvr>
  <mc:AlternateContent xmlns:mc="http://schemas.openxmlformats.org/markup-compatibility/2006">
    <mc:Choice xmlns:p14="http://schemas.microsoft.com/office/powerpoint/2010/main" Requires="p14">
      <p:transition spd="slow" p14:dur="2000" advTm="39841"/>
    </mc:Choice>
    <mc:Fallback>
      <p:transition spd="slow" advTm="39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E54923-52C0-407A-BF10-727CD31DC7FB}"/>
              </a:ext>
            </a:extLst>
          </p:cNvPr>
          <p:cNvSpPr>
            <a:spLocks noGrp="1"/>
          </p:cNvSpPr>
          <p:nvPr>
            <p:ph type="sldNum" sz="quarter" idx="12"/>
          </p:nvPr>
        </p:nvSpPr>
        <p:spPr/>
        <p:txBody>
          <a:bodyPr/>
          <a:lstStyle/>
          <a:p>
            <a:pPr>
              <a:defRPr/>
            </a:pPr>
            <a:fld id="{E2BB2B87-743C-4B56-B8B7-F1DBF546701A}" type="slidenum">
              <a:rPr lang="en-GB" altLang="en-US" smtClean="0"/>
              <a:pPr>
                <a:defRPr/>
              </a:pPr>
              <a:t>26</a:t>
            </a:fld>
            <a:endParaRPr lang="en-GB" altLang="en-US"/>
          </a:p>
        </p:txBody>
      </p:sp>
      <p:sp>
        <p:nvSpPr>
          <p:cNvPr id="5" name="TextBox 4">
            <a:extLst>
              <a:ext uri="{FF2B5EF4-FFF2-40B4-BE49-F238E27FC236}">
                <a16:creationId xmlns:a16="http://schemas.microsoft.com/office/drawing/2014/main" id="{2860BAD2-24A1-4434-BFA9-6FB7D7C66B96}"/>
              </a:ext>
            </a:extLst>
          </p:cNvPr>
          <p:cNvSpPr txBox="1"/>
          <p:nvPr/>
        </p:nvSpPr>
        <p:spPr>
          <a:xfrm>
            <a:off x="5839352" y="3786904"/>
            <a:ext cx="2492990" cy="646331"/>
          </a:xfrm>
          <a:prstGeom prst="rect">
            <a:avLst/>
          </a:prstGeom>
          <a:noFill/>
          <a:ln w="38100">
            <a:solidFill>
              <a:srgbClr val="000099"/>
            </a:solidFill>
          </a:ln>
        </p:spPr>
        <p:txBody>
          <a:bodyPr wrap="none" rtlCol="0">
            <a:spAutoFit/>
          </a:bodyPr>
          <a:lstStyle/>
          <a:p>
            <a:r>
              <a:rPr lang="en-GB" sz="3600" b="1" dirty="0">
                <a:solidFill>
                  <a:srgbClr val="00CC66"/>
                </a:solidFill>
              </a:rPr>
              <a:t>Thank you</a:t>
            </a:r>
          </a:p>
        </p:txBody>
      </p:sp>
      <p:pic>
        <p:nvPicPr>
          <p:cNvPr id="6" name="Picture 5">
            <a:extLst>
              <a:ext uri="{FF2B5EF4-FFF2-40B4-BE49-F238E27FC236}">
                <a16:creationId xmlns:a16="http://schemas.microsoft.com/office/drawing/2014/main" id="{3080DB1F-7EFB-45D9-97C3-5AE982599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38951" cy="6858000"/>
          </a:xfrm>
          <a:prstGeom prst="rect">
            <a:avLst/>
          </a:prstGeom>
        </p:spPr>
      </p:pic>
      <p:sp>
        <p:nvSpPr>
          <p:cNvPr id="7" name="TextBox 6">
            <a:extLst>
              <a:ext uri="{FF2B5EF4-FFF2-40B4-BE49-F238E27FC236}">
                <a16:creationId xmlns:a16="http://schemas.microsoft.com/office/drawing/2014/main" id="{FCFBE28D-F2F4-488E-B3D1-D345FD937992}"/>
              </a:ext>
            </a:extLst>
          </p:cNvPr>
          <p:cNvSpPr txBox="1"/>
          <p:nvPr/>
        </p:nvSpPr>
        <p:spPr>
          <a:xfrm>
            <a:off x="5077667" y="4674275"/>
            <a:ext cx="3254675" cy="2031325"/>
          </a:xfrm>
          <a:prstGeom prst="rect">
            <a:avLst/>
          </a:prstGeom>
          <a:noFill/>
        </p:spPr>
        <p:txBody>
          <a:bodyPr wrap="square" rtlCol="0">
            <a:spAutoFit/>
          </a:bodyPr>
          <a:lstStyle/>
          <a:p>
            <a:r>
              <a:rPr lang="en-US" sz="1800" dirty="0"/>
              <a:t>This project has received funding from Horizon 2020, the European Union’s Framework </a:t>
            </a:r>
            <a:r>
              <a:rPr lang="en-US" sz="1800" dirty="0" err="1"/>
              <a:t>Programme</a:t>
            </a:r>
            <a:r>
              <a:rPr lang="en-US" sz="1800" dirty="0"/>
              <a:t> for Research and Innovation, under grant agreement No. 761579 “TERAPOD”.</a:t>
            </a:r>
            <a:endParaRPr lang="en-GB" sz="1800" dirty="0"/>
          </a:p>
        </p:txBody>
      </p:sp>
      <p:pic>
        <p:nvPicPr>
          <p:cNvPr id="1026" name="Picture 2" descr="Image result for surrey university logo">
            <a:extLst>
              <a:ext uri="{FF2B5EF4-FFF2-40B4-BE49-F238E27FC236}">
                <a16:creationId xmlns:a16="http://schemas.microsoft.com/office/drawing/2014/main" id="{D03F1BB2-E139-4C75-A22D-4F434E6AE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6281" y="1056923"/>
            <a:ext cx="1926726" cy="567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cl logo">
            <a:extLst>
              <a:ext uri="{FF2B5EF4-FFF2-40B4-BE49-F238E27FC236}">
                <a16:creationId xmlns:a16="http://schemas.microsoft.com/office/drawing/2014/main" id="{EACACDAD-59E3-4FC3-A599-F1B4B13DB4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1373" y="1855492"/>
            <a:ext cx="2251511" cy="656465"/>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43A27046-F08D-4FF5-827D-6CAD408CA1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40919" y="2855928"/>
            <a:ext cx="2457450" cy="685800"/>
          </a:xfrm>
          <a:prstGeom prst="rect">
            <a:avLst/>
          </a:prstGeom>
        </p:spPr>
      </p:pic>
      <p:pic>
        <p:nvPicPr>
          <p:cNvPr id="2" name="Audio 1">
            <a:hlinkClick r:id="" action="ppaction://media"/>
            <a:extLst>
              <a:ext uri="{FF2B5EF4-FFF2-40B4-BE49-F238E27FC236}">
                <a16:creationId xmlns:a16="http://schemas.microsoft.com/office/drawing/2014/main" id="{55D07919-0E39-4393-9CAC-2BCB70F3E6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91474251"/>
      </p:ext>
    </p:extLst>
  </p:cSld>
  <p:clrMapOvr>
    <a:masterClrMapping/>
  </p:clrMapOvr>
  <mc:AlternateContent xmlns:mc="http://schemas.openxmlformats.org/markup-compatibility/2006">
    <mc:Choice xmlns:p14="http://schemas.microsoft.com/office/powerpoint/2010/main" Requires="p14">
      <p:transition spd="slow" p14:dur="2000" advTm="7253"/>
    </mc:Choice>
    <mc:Fallback>
      <p:transition spd="slow" advTm="7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D52C-C97C-498F-B9B3-BF0D4F568B2B}"/>
              </a:ext>
            </a:extLst>
          </p:cNvPr>
          <p:cNvSpPr>
            <a:spLocks noGrp="1"/>
          </p:cNvSpPr>
          <p:nvPr>
            <p:ph type="title"/>
          </p:nvPr>
        </p:nvSpPr>
        <p:spPr/>
        <p:txBody>
          <a:bodyPr/>
          <a:lstStyle/>
          <a:p>
            <a:r>
              <a:rPr lang="en-GB" dirty="0"/>
              <a:t>Measurement setup</a:t>
            </a:r>
          </a:p>
        </p:txBody>
      </p:sp>
      <p:sp>
        <p:nvSpPr>
          <p:cNvPr id="4" name="Slide Number Placeholder 3">
            <a:extLst>
              <a:ext uri="{FF2B5EF4-FFF2-40B4-BE49-F238E27FC236}">
                <a16:creationId xmlns:a16="http://schemas.microsoft.com/office/drawing/2014/main" id="{5DD42281-A6D6-4F6F-BCF7-D7D26A4A1BE5}"/>
              </a:ext>
            </a:extLst>
          </p:cNvPr>
          <p:cNvSpPr>
            <a:spLocks noGrp="1"/>
          </p:cNvSpPr>
          <p:nvPr>
            <p:ph type="sldNum" sz="quarter" idx="12"/>
          </p:nvPr>
        </p:nvSpPr>
        <p:spPr/>
        <p:txBody>
          <a:bodyPr/>
          <a:lstStyle/>
          <a:p>
            <a:pPr>
              <a:defRPr/>
            </a:pPr>
            <a:fld id="{E2BB2B87-743C-4B56-B8B7-F1DBF546701A}" type="slidenum">
              <a:rPr lang="en-GB" altLang="en-US" smtClean="0"/>
              <a:pPr>
                <a:defRPr/>
              </a:pPr>
              <a:t>3</a:t>
            </a:fld>
            <a:endParaRPr lang="en-GB" altLang="en-US"/>
          </a:p>
        </p:txBody>
      </p:sp>
      <p:pic>
        <p:nvPicPr>
          <p:cNvPr id="5" name="Picture 4">
            <a:extLst>
              <a:ext uri="{FF2B5EF4-FFF2-40B4-BE49-F238E27FC236}">
                <a16:creationId xmlns:a16="http://schemas.microsoft.com/office/drawing/2014/main" id="{B16F462B-74BE-4B7C-937C-96F585C6EDA8}"/>
              </a:ext>
            </a:extLst>
          </p:cNvPr>
          <p:cNvPicPr>
            <a:picLocks noChangeAspect="1"/>
          </p:cNvPicPr>
          <p:nvPr/>
        </p:nvPicPr>
        <p:blipFill>
          <a:blip r:embed="rId5"/>
          <a:stretch>
            <a:fillRect/>
          </a:stretch>
        </p:blipFill>
        <p:spPr>
          <a:xfrm>
            <a:off x="2155347" y="1733550"/>
            <a:ext cx="5634566" cy="2781300"/>
          </a:xfrm>
          <a:prstGeom prst="rect">
            <a:avLst/>
          </a:prstGeom>
        </p:spPr>
      </p:pic>
      <p:pic>
        <p:nvPicPr>
          <p:cNvPr id="3" name="Audio 2">
            <a:hlinkClick r:id="" action="ppaction://media"/>
            <a:extLst>
              <a:ext uri="{FF2B5EF4-FFF2-40B4-BE49-F238E27FC236}">
                <a16:creationId xmlns:a16="http://schemas.microsoft.com/office/drawing/2014/main" id="{A3F58DE2-71EF-490C-90E6-175BE5E68B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02936750"/>
      </p:ext>
    </p:extLst>
  </p:cSld>
  <p:clrMapOvr>
    <a:masterClrMapping/>
  </p:clrMapOvr>
  <mc:AlternateContent xmlns:mc="http://schemas.openxmlformats.org/markup-compatibility/2006">
    <mc:Choice xmlns:p14="http://schemas.microsoft.com/office/powerpoint/2010/main" Requires="p14">
      <p:transition spd="slow" p14:dur="2000" advTm="51644"/>
    </mc:Choice>
    <mc:Fallback>
      <p:transition spd="slow" advTm="5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FE0C2-EE51-41C3-9A47-E06F13A887F8}"/>
              </a:ext>
            </a:extLst>
          </p:cNvPr>
          <p:cNvSpPr>
            <a:spLocks noGrp="1"/>
          </p:cNvSpPr>
          <p:nvPr>
            <p:ph type="title"/>
          </p:nvPr>
        </p:nvSpPr>
        <p:spPr/>
        <p:txBody>
          <a:bodyPr/>
          <a:lstStyle/>
          <a:p>
            <a:r>
              <a:rPr lang="en-GB" dirty="0"/>
              <a:t>Emitter field planes</a:t>
            </a:r>
          </a:p>
        </p:txBody>
      </p:sp>
      <p:sp>
        <p:nvSpPr>
          <p:cNvPr id="4" name="Slide Number Placeholder 3">
            <a:extLst>
              <a:ext uri="{FF2B5EF4-FFF2-40B4-BE49-F238E27FC236}">
                <a16:creationId xmlns:a16="http://schemas.microsoft.com/office/drawing/2014/main" id="{48FF15AE-F3AE-4949-A730-96EF1F75A34E}"/>
              </a:ext>
            </a:extLst>
          </p:cNvPr>
          <p:cNvSpPr>
            <a:spLocks noGrp="1"/>
          </p:cNvSpPr>
          <p:nvPr>
            <p:ph type="sldNum" sz="quarter" idx="12"/>
          </p:nvPr>
        </p:nvSpPr>
        <p:spPr/>
        <p:txBody>
          <a:bodyPr/>
          <a:lstStyle/>
          <a:p>
            <a:pPr>
              <a:defRPr/>
            </a:pPr>
            <a:fld id="{E2BB2B87-743C-4B56-B8B7-F1DBF546701A}" type="slidenum">
              <a:rPr lang="en-GB" altLang="en-US" smtClean="0"/>
              <a:pPr>
                <a:defRPr/>
              </a:pPr>
              <a:t>4</a:t>
            </a:fld>
            <a:endParaRPr lang="en-GB" altLang="en-US"/>
          </a:p>
        </p:txBody>
      </p:sp>
      <p:pic>
        <p:nvPicPr>
          <p:cNvPr id="5" name="Picture 4">
            <a:extLst>
              <a:ext uri="{FF2B5EF4-FFF2-40B4-BE49-F238E27FC236}">
                <a16:creationId xmlns:a16="http://schemas.microsoft.com/office/drawing/2014/main" id="{47146954-F450-4AF1-BF27-394978712014}"/>
              </a:ext>
            </a:extLst>
          </p:cNvPr>
          <p:cNvPicPr>
            <a:picLocks noChangeAspect="1"/>
          </p:cNvPicPr>
          <p:nvPr/>
        </p:nvPicPr>
        <p:blipFill>
          <a:blip r:embed="rId5"/>
          <a:stretch>
            <a:fillRect/>
          </a:stretch>
        </p:blipFill>
        <p:spPr>
          <a:xfrm>
            <a:off x="1529820" y="4163368"/>
            <a:ext cx="6440328" cy="2046258"/>
          </a:xfrm>
          <a:prstGeom prst="rect">
            <a:avLst/>
          </a:prstGeom>
        </p:spPr>
      </p:pic>
      <p:pic>
        <p:nvPicPr>
          <p:cNvPr id="6" name="Picture 5">
            <a:extLst>
              <a:ext uri="{FF2B5EF4-FFF2-40B4-BE49-F238E27FC236}">
                <a16:creationId xmlns:a16="http://schemas.microsoft.com/office/drawing/2014/main" id="{CB0A75DD-354A-4A0C-8819-B8D060A8D031}"/>
              </a:ext>
            </a:extLst>
          </p:cNvPr>
          <p:cNvPicPr>
            <a:picLocks noChangeAspect="1"/>
          </p:cNvPicPr>
          <p:nvPr/>
        </p:nvPicPr>
        <p:blipFill>
          <a:blip r:embed="rId6"/>
          <a:stretch>
            <a:fillRect/>
          </a:stretch>
        </p:blipFill>
        <p:spPr>
          <a:xfrm>
            <a:off x="3041656" y="1964386"/>
            <a:ext cx="2560542" cy="2182557"/>
          </a:xfrm>
          <a:prstGeom prst="rect">
            <a:avLst/>
          </a:prstGeom>
        </p:spPr>
      </p:pic>
      <p:sp>
        <p:nvSpPr>
          <p:cNvPr id="7" name="TextBox 6">
            <a:extLst>
              <a:ext uri="{FF2B5EF4-FFF2-40B4-BE49-F238E27FC236}">
                <a16:creationId xmlns:a16="http://schemas.microsoft.com/office/drawing/2014/main" id="{03A34439-8EAA-4EAA-BAC2-670F7BC20433}"/>
              </a:ext>
            </a:extLst>
          </p:cNvPr>
          <p:cNvSpPr txBox="1"/>
          <p:nvPr/>
        </p:nvSpPr>
        <p:spPr>
          <a:xfrm>
            <a:off x="971710" y="1403648"/>
            <a:ext cx="1513217" cy="923330"/>
          </a:xfrm>
          <a:prstGeom prst="rect">
            <a:avLst/>
          </a:prstGeom>
          <a:noFill/>
        </p:spPr>
        <p:txBody>
          <a:bodyPr wrap="square" rtlCol="0">
            <a:spAutoFit/>
          </a:bodyPr>
          <a:lstStyle/>
          <a:p>
            <a:pPr algn="ctr"/>
            <a:r>
              <a:rPr lang="en-GB" dirty="0"/>
              <a:t>Head-on view of the Emitters</a:t>
            </a:r>
          </a:p>
        </p:txBody>
      </p:sp>
      <p:sp>
        <p:nvSpPr>
          <p:cNvPr id="9" name="Arrow: Up-Down 8">
            <a:extLst>
              <a:ext uri="{FF2B5EF4-FFF2-40B4-BE49-F238E27FC236}">
                <a16:creationId xmlns:a16="http://schemas.microsoft.com/office/drawing/2014/main" id="{BA4A91E7-ED01-4140-84A4-381FBA2DDBFF}"/>
              </a:ext>
            </a:extLst>
          </p:cNvPr>
          <p:cNvSpPr/>
          <p:nvPr/>
        </p:nvSpPr>
        <p:spPr bwMode="auto">
          <a:xfrm>
            <a:off x="5712437" y="2116479"/>
            <a:ext cx="238722" cy="1325367"/>
          </a:xfrm>
          <a:prstGeom prst="upDownArrow">
            <a:avLst>
              <a:gd name="adj1" fmla="val 50000"/>
              <a:gd name="adj2" fmla="val 6764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ea typeface="ヒラギノ角ゴ Pro W3" pitchFamily="28" charset="-128"/>
            </a:endParaRPr>
          </a:p>
        </p:txBody>
      </p:sp>
      <p:sp>
        <p:nvSpPr>
          <p:cNvPr id="10" name="TextBox 9">
            <a:extLst>
              <a:ext uri="{FF2B5EF4-FFF2-40B4-BE49-F238E27FC236}">
                <a16:creationId xmlns:a16="http://schemas.microsoft.com/office/drawing/2014/main" id="{4A8A0F23-EDEA-459E-B4EA-DDC31578DF7E}"/>
              </a:ext>
            </a:extLst>
          </p:cNvPr>
          <p:cNvSpPr txBox="1"/>
          <p:nvPr/>
        </p:nvSpPr>
        <p:spPr>
          <a:xfrm>
            <a:off x="6025521" y="2552675"/>
            <a:ext cx="1795684" cy="461665"/>
          </a:xfrm>
          <a:prstGeom prst="rect">
            <a:avLst/>
          </a:prstGeom>
          <a:noFill/>
        </p:spPr>
        <p:txBody>
          <a:bodyPr wrap="none" rtlCol="0">
            <a:spAutoFit/>
          </a:bodyPr>
          <a:lstStyle/>
          <a:p>
            <a:r>
              <a:rPr lang="en-GB" dirty="0"/>
              <a:t>Polarization</a:t>
            </a:r>
          </a:p>
        </p:txBody>
      </p:sp>
      <p:pic>
        <p:nvPicPr>
          <p:cNvPr id="8" name="Audio 7">
            <a:hlinkClick r:id="" action="ppaction://media"/>
            <a:extLst>
              <a:ext uri="{FF2B5EF4-FFF2-40B4-BE49-F238E27FC236}">
                <a16:creationId xmlns:a16="http://schemas.microsoft.com/office/drawing/2014/main" id="{BDDCF53C-D02B-4D0F-88BF-26E6CCEFB6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28937118"/>
      </p:ext>
    </p:extLst>
  </p:cSld>
  <p:clrMapOvr>
    <a:masterClrMapping/>
  </p:clrMapOvr>
  <mc:AlternateContent xmlns:mc="http://schemas.openxmlformats.org/markup-compatibility/2006">
    <mc:Choice xmlns:p14="http://schemas.microsoft.com/office/powerpoint/2010/main" Requires="p14">
      <p:transition spd="slow" p14:dur="2000" advTm="47758"/>
    </mc:Choice>
    <mc:Fallback>
      <p:transition spd="slow" advTm="4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1328C-5F7F-46A8-BF55-DF68C856B01A}"/>
              </a:ext>
            </a:extLst>
          </p:cNvPr>
          <p:cNvSpPr>
            <a:spLocks noGrp="1"/>
          </p:cNvSpPr>
          <p:nvPr>
            <p:ph type="title"/>
          </p:nvPr>
        </p:nvSpPr>
        <p:spPr/>
        <p:txBody>
          <a:bodyPr/>
          <a:lstStyle/>
          <a:p>
            <a:r>
              <a:rPr lang="en-GB" dirty="0"/>
              <a:t>UTC diode </a:t>
            </a:r>
            <a:br>
              <a:rPr lang="en-GB" dirty="0"/>
            </a:br>
            <a:endParaRPr lang="en-GB" dirty="0"/>
          </a:p>
        </p:txBody>
      </p:sp>
      <p:sp>
        <p:nvSpPr>
          <p:cNvPr id="5" name="TextBox 4">
            <a:extLst>
              <a:ext uri="{FF2B5EF4-FFF2-40B4-BE49-F238E27FC236}">
                <a16:creationId xmlns:a16="http://schemas.microsoft.com/office/drawing/2014/main" id="{7A13C457-687B-496E-9C10-A67BC2C7F499}"/>
              </a:ext>
            </a:extLst>
          </p:cNvPr>
          <p:cNvSpPr txBox="1"/>
          <p:nvPr/>
        </p:nvSpPr>
        <p:spPr>
          <a:xfrm>
            <a:off x="271975" y="833992"/>
            <a:ext cx="8156400" cy="523220"/>
          </a:xfrm>
          <a:prstGeom prst="rect">
            <a:avLst/>
          </a:prstGeom>
          <a:noFill/>
        </p:spPr>
        <p:txBody>
          <a:bodyPr wrap="none" rtlCol="0">
            <a:spAutoFit/>
          </a:bodyPr>
          <a:lstStyle/>
          <a:p>
            <a:r>
              <a:rPr lang="en-GB" sz="2800" b="1" kern="0" dirty="0">
                <a:solidFill>
                  <a:srgbClr val="003399"/>
                </a:solidFill>
                <a:latin typeface="Arial"/>
                <a:ea typeface="+mj-ea"/>
                <a:cs typeface="+mj-cs"/>
              </a:rPr>
              <a:t>The tested UTC device is optimised at 250 GHz</a:t>
            </a:r>
            <a:endParaRPr lang="en-GB" sz="2000" dirty="0">
              <a:solidFill>
                <a:srgbClr val="000099"/>
              </a:solidFill>
            </a:endParaRPr>
          </a:p>
        </p:txBody>
      </p:sp>
      <p:sp>
        <p:nvSpPr>
          <p:cNvPr id="6" name="TextBox 5">
            <a:extLst>
              <a:ext uri="{FF2B5EF4-FFF2-40B4-BE49-F238E27FC236}">
                <a16:creationId xmlns:a16="http://schemas.microsoft.com/office/drawing/2014/main" id="{AE70C78C-280D-4399-A3AB-F07C0BFC3131}"/>
              </a:ext>
            </a:extLst>
          </p:cNvPr>
          <p:cNvSpPr txBox="1"/>
          <p:nvPr/>
        </p:nvSpPr>
        <p:spPr>
          <a:xfrm>
            <a:off x="308819" y="3694350"/>
            <a:ext cx="1124026" cy="461665"/>
          </a:xfrm>
          <a:prstGeom prst="rect">
            <a:avLst/>
          </a:prstGeom>
          <a:noFill/>
        </p:spPr>
        <p:txBody>
          <a:bodyPr wrap="none" rtlCol="0">
            <a:spAutoFit/>
          </a:bodyPr>
          <a:lstStyle/>
          <a:p>
            <a:r>
              <a:rPr lang="en-GB" b="1" dirty="0">
                <a:solidFill>
                  <a:srgbClr val="000099"/>
                </a:solidFill>
              </a:rPr>
              <a:t>E-field</a:t>
            </a:r>
          </a:p>
        </p:txBody>
      </p:sp>
      <p:sp>
        <p:nvSpPr>
          <p:cNvPr id="7" name="TextBox 6">
            <a:extLst>
              <a:ext uri="{FF2B5EF4-FFF2-40B4-BE49-F238E27FC236}">
                <a16:creationId xmlns:a16="http://schemas.microsoft.com/office/drawing/2014/main" id="{A559634E-ED9F-444F-B4A3-A0C4494C9785}"/>
              </a:ext>
            </a:extLst>
          </p:cNvPr>
          <p:cNvSpPr txBox="1"/>
          <p:nvPr/>
        </p:nvSpPr>
        <p:spPr>
          <a:xfrm>
            <a:off x="4585472" y="3694350"/>
            <a:ext cx="1141659" cy="461665"/>
          </a:xfrm>
          <a:prstGeom prst="rect">
            <a:avLst/>
          </a:prstGeom>
          <a:noFill/>
        </p:spPr>
        <p:txBody>
          <a:bodyPr wrap="none" rtlCol="0">
            <a:spAutoFit/>
          </a:bodyPr>
          <a:lstStyle/>
          <a:p>
            <a:r>
              <a:rPr lang="en-GB" b="1" dirty="0">
                <a:solidFill>
                  <a:srgbClr val="000099"/>
                </a:solidFill>
              </a:rPr>
              <a:t>H-field</a:t>
            </a:r>
          </a:p>
        </p:txBody>
      </p:sp>
      <p:graphicFrame>
        <p:nvGraphicFramePr>
          <p:cNvPr id="8" name="Object 7">
            <a:extLst>
              <a:ext uri="{FF2B5EF4-FFF2-40B4-BE49-F238E27FC236}">
                <a16:creationId xmlns:a16="http://schemas.microsoft.com/office/drawing/2014/main" id="{B2EE9638-1227-4358-8831-CC6772E2B515}"/>
              </a:ext>
            </a:extLst>
          </p:cNvPr>
          <p:cNvGraphicFramePr>
            <a:graphicFrameLocks noChangeAspect="1"/>
          </p:cNvGraphicFramePr>
          <p:nvPr>
            <p:extLst>
              <p:ext uri="{D42A27DB-BD31-4B8C-83A1-F6EECF244321}">
                <p14:modId xmlns:p14="http://schemas.microsoft.com/office/powerpoint/2010/main" val="1872443965"/>
              </p:ext>
            </p:extLst>
          </p:nvPr>
        </p:nvGraphicFramePr>
        <p:xfrm>
          <a:off x="652563" y="1157072"/>
          <a:ext cx="3921125" cy="3000375"/>
        </p:xfrm>
        <a:graphic>
          <a:graphicData uri="http://schemas.openxmlformats.org/presentationml/2006/ole">
            <mc:AlternateContent xmlns:mc="http://schemas.openxmlformats.org/markup-compatibility/2006">
              <mc:Choice xmlns:v="urn:schemas-microsoft-com:vml" Requires="v">
                <p:oleObj spid="_x0000_s1042" name="Graph" r:id="rId6" imgW="3920760" imgH="3000960" progId="Origin50.Graph">
                  <p:embed/>
                </p:oleObj>
              </mc:Choice>
              <mc:Fallback>
                <p:oleObj name="Graph" r:id="rId6" imgW="3920760" imgH="3000960" progId="Origin50.Graph">
                  <p:embed/>
                  <p:pic>
                    <p:nvPicPr>
                      <p:cNvPr id="8" name="Object 7">
                        <a:extLst>
                          <a:ext uri="{FF2B5EF4-FFF2-40B4-BE49-F238E27FC236}">
                            <a16:creationId xmlns:a16="http://schemas.microsoft.com/office/drawing/2014/main" id="{B2EE9638-1227-4358-8831-CC6772E2B515}"/>
                          </a:ext>
                        </a:extLst>
                      </p:cNvPr>
                      <p:cNvPicPr/>
                      <p:nvPr/>
                    </p:nvPicPr>
                    <p:blipFill>
                      <a:blip r:embed="rId7"/>
                      <a:stretch>
                        <a:fillRect/>
                      </a:stretch>
                    </p:blipFill>
                    <p:spPr>
                      <a:xfrm>
                        <a:off x="652563" y="1157072"/>
                        <a:ext cx="3921125" cy="3000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35DF0F9-31E6-41FD-ADAE-FAD37D2A1E10}"/>
              </a:ext>
            </a:extLst>
          </p:cNvPr>
          <p:cNvGraphicFramePr>
            <a:graphicFrameLocks noChangeAspect="1"/>
          </p:cNvGraphicFramePr>
          <p:nvPr>
            <p:extLst>
              <p:ext uri="{D42A27DB-BD31-4B8C-83A1-F6EECF244321}">
                <p14:modId xmlns:p14="http://schemas.microsoft.com/office/powerpoint/2010/main" val="3753663612"/>
              </p:ext>
            </p:extLst>
          </p:nvPr>
        </p:nvGraphicFramePr>
        <p:xfrm>
          <a:off x="661131" y="3806086"/>
          <a:ext cx="3921125" cy="3000375"/>
        </p:xfrm>
        <a:graphic>
          <a:graphicData uri="http://schemas.openxmlformats.org/presentationml/2006/ole">
            <mc:AlternateContent xmlns:mc="http://schemas.openxmlformats.org/markup-compatibility/2006">
              <mc:Choice xmlns:v="urn:schemas-microsoft-com:vml" Requires="v">
                <p:oleObj spid="_x0000_s1043" name="Graph" r:id="rId8" imgW="3920760" imgH="3000960" progId="Origin50.Graph">
                  <p:embed/>
                </p:oleObj>
              </mc:Choice>
              <mc:Fallback>
                <p:oleObj name="Graph" r:id="rId8" imgW="3920760" imgH="3000960" progId="Origin50.Graph">
                  <p:embed/>
                  <p:pic>
                    <p:nvPicPr>
                      <p:cNvPr id="9" name="Object 8">
                        <a:extLst>
                          <a:ext uri="{FF2B5EF4-FFF2-40B4-BE49-F238E27FC236}">
                            <a16:creationId xmlns:a16="http://schemas.microsoft.com/office/drawing/2014/main" id="{935DF0F9-31E6-41FD-ADAE-FAD37D2A1E10}"/>
                          </a:ext>
                        </a:extLst>
                      </p:cNvPr>
                      <p:cNvPicPr/>
                      <p:nvPr/>
                    </p:nvPicPr>
                    <p:blipFill>
                      <a:blip r:embed="rId9"/>
                      <a:stretch>
                        <a:fillRect/>
                      </a:stretch>
                    </p:blipFill>
                    <p:spPr>
                      <a:xfrm>
                        <a:off x="661131" y="3806086"/>
                        <a:ext cx="3921125" cy="3000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6775D7E-3DA5-48EB-B470-9A25FDDA7478}"/>
              </a:ext>
            </a:extLst>
          </p:cNvPr>
          <p:cNvGraphicFramePr>
            <a:graphicFrameLocks noChangeAspect="1"/>
          </p:cNvGraphicFramePr>
          <p:nvPr>
            <p:extLst>
              <p:ext uri="{D42A27DB-BD31-4B8C-83A1-F6EECF244321}">
                <p14:modId xmlns:p14="http://schemas.microsoft.com/office/powerpoint/2010/main" val="3928734846"/>
              </p:ext>
            </p:extLst>
          </p:nvPr>
        </p:nvGraphicFramePr>
        <p:xfrm>
          <a:off x="4950900" y="1155640"/>
          <a:ext cx="3921125" cy="3000375"/>
        </p:xfrm>
        <a:graphic>
          <a:graphicData uri="http://schemas.openxmlformats.org/presentationml/2006/ole">
            <mc:AlternateContent xmlns:mc="http://schemas.openxmlformats.org/markup-compatibility/2006">
              <mc:Choice xmlns:v="urn:schemas-microsoft-com:vml" Requires="v">
                <p:oleObj spid="_x0000_s1044" name="Graph" r:id="rId10" imgW="3920760" imgH="3000960" progId="Origin50.Graph">
                  <p:embed/>
                </p:oleObj>
              </mc:Choice>
              <mc:Fallback>
                <p:oleObj name="Graph" r:id="rId10" imgW="3920760" imgH="3000960" progId="Origin50.Graph">
                  <p:embed/>
                  <p:pic>
                    <p:nvPicPr>
                      <p:cNvPr id="10" name="Object 9">
                        <a:extLst>
                          <a:ext uri="{FF2B5EF4-FFF2-40B4-BE49-F238E27FC236}">
                            <a16:creationId xmlns:a16="http://schemas.microsoft.com/office/drawing/2014/main" id="{C6775D7E-3DA5-48EB-B470-9A25FDDA7478}"/>
                          </a:ext>
                        </a:extLst>
                      </p:cNvPr>
                      <p:cNvPicPr/>
                      <p:nvPr/>
                    </p:nvPicPr>
                    <p:blipFill>
                      <a:blip r:embed="rId11"/>
                      <a:stretch>
                        <a:fillRect/>
                      </a:stretch>
                    </p:blipFill>
                    <p:spPr>
                      <a:xfrm>
                        <a:off x="4950900" y="1155640"/>
                        <a:ext cx="3921125" cy="30003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AB70F62-369C-4480-99C2-1898A30EA42A}"/>
              </a:ext>
            </a:extLst>
          </p:cNvPr>
          <p:cNvGraphicFramePr>
            <a:graphicFrameLocks noChangeAspect="1"/>
          </p:cNvGraphicFramePr>
          <p:nvPr>
            <p:extLst>
              <p:ext uri="{D42A27DB-BD31-4B8C-83A1-F6EECF244321}">
                <p14:modId xmlns:p14="http://schemas.microsoft.com/office/powerpoint/2010/main" val="334216316"/>
              </p:ext>
            </p:extLst>
          </p:nvPr>
        </p:nvGraphicFramePr>
        <p:xfrm>
          <a:off x="4959464" y="3794382"/>
          <a:ext cx="3921125" cy="3000375"/>
        </p:xfrm>
        <a:graphic>
          <a:graphicData uri="http://schemas.openxmlformats.org/presentationml/2006/ole">
            <mc:AlternateContent xmlns:mc="http://schemas.openxmlformats.org/markup-compatibility/2006">
              <mc:Choice xmlns:v="urn:schemas-microsoft-com:vml" Requires="v">
                <p:oleObj spid="_x0000_s1045" name="Graph" r:id="rId12" imgW="3920760" imgH="3000960" progId="Origin50.Graph">
                  <p:embed/>
                </p:oleObj>
              </mc:Choice>
              <mc:Fallback>
                <p:oleObj name="Graph" r:id="rId12" imgW="3920760" imgH="3000960" progId="Origin50.Graph">
                  <p:embed/>
                  <p:pic>
                    <p:nvPicPr>
                      <p:cNvPr id="11" name="Object 10">
                        <a:extLst>
                          <a:ext uri="{FF2B5EF4-FFF2-40B4-BE49-F238E27FC236}">
                            <a16:creationId xmlns:a16="http://schemas.microsoft.com/office/drawing/2014/main" id="{9AB70F62-369C-4480-99C2-1898A30EA42A}"/>
                          </a:ext>
                        </a:extLst>
                      </p:cNvPr>
                      <p:cNvPicPr/>
                      <p:nvPr/>
                    </p:nvPicPr>
                    <p:blipFill>
                      <a:blip r:embed="rId13"/>
                      <a:stretch>
                        <a:fillRect/>
                      </a:stretch>
                    </p:blipFill>
                    <p:spPr>
                      <a:xfrm>
                        <a:off x="4959464" y="3794382"/>
                        <a:ext cx="3921125" cy="3000375"/>
                      </a:xfrm>
                      <a:prstGeom prst="rect">
                        <a:avLst/>
                      </a:prstGeom>
                    </p:spPr>
                  </p:pic>
                </p:oleObj>
              </mc:Fallback>
            </mc:AlternateContent>
          </a:graphicData>
        </a:graphic>
      </p:graphicFrame>
      <p:pic>
        <p:nvPicPr>
          <p:cNvPr id="3" name="Audio 2">
            <a:hlinkClick r:id="" action="ppaction://media"/>
            <a:extLst>
              <a:ext uri="{FF2B5EF4-FFF2-40B4-BE49-F238E27FC236}">
                <a16:creationId xmlns:a16="http://schemas.microsoft.com/office/drawing/2014/main" id="{22AB291A-4503-4393-A87F-461FA864FDDA}"/>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07208843"/>
      </p:ext>
    </p:extLst>
  </p:cSld>
  <p:clrMapOvr>
    <a:masterClrMapping/>
  </p:clrMapOvr>
  <mc:AlternateContent xmlns:mc="http://schemas.openxmlformats.org/markup-compatibility/2006">
    <mc:Choice xmlns:p14="http://schemas.microsoft.com/office/powerpoint/2010/main" Requires="p14">
      <p:transition spd="slow" p14:dur="2000" advTm="105961"/>
    </mc:Choice>
    <mc:Fallback>
      <p:transition spd="slow" advTm="10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93A38D6-EA60-431B-99D2-326CC11118F1}"/>
              </a:ext>
            </a:extLst>
          </p:cNvPr>
          <p:cNvSpPr>
            <a:spLocks noGrp="1"/>
          </p:cNvSpPr>
          <p:nvPr>
            <p:ph type="title"/>
          </p:nvPr>
        </p:nvSpPr>
        <p:spPr>
          <a:xfrm>
            <a:off x="293615" y="260648"/>
            <a:ext cx="6798665" cy="1143000"/>
          </a:xfrm>
        </p:spPr>
        <p:txBody>
          <a:bodyPr/>
          <a:lstStyle/>
          <a:p>
            <a:r>
              <a:rPr lang="en-GB" dirty="0"/>
              <a:t>UTC diode</a:t>
            </a:r>
          </a:p>
        </p:txBody>
      </p:sp>
      <p:sp>
        <p:nvSpPr>
          <p:cNvPr id="8" name="TextBox 7">
            <a:extLst>
              <a:ext uri="{FF2B5EF4-FFF2-40B4-BE49-F238E27FC236}">
                <a16:creationId xmlns:a16="http://schemas.microsoft.com/office/drawing/2014/main" id="{06F8766F-CA0E-4D67-BC0D-65BC8EAB4095}"/>
              </a:ext>
            </a:extLst>
          </p:cNvPr>
          <p:cNvSpPr txBox="1"/>
          <p:nvPr/>
        </p:nvSpPr>
        <p:spPr>
          <a:xfrm>
            <a:off x="272425" y="880428"/>
            <a:ext cx="4299575" cy="523220"/>
          </a:xfrm>
          <a:prstGeom prst="rect">
            <a:avLst/>
          </a:prstGeom>
          <a:noFill/>
        </p:spPr>
        <p:txBody>
          <a:bodyPr wrap="none" rtlCol="0">
            <a:spAutoFit/>
          </a:bodyPr>
          <a:lstStyle/>
          <a:p>
            <a:r>
              <a:rPr lang="en-GB" sz="2800" b="1" kern="0" dirty="0">
                <a:solidFill>
                  <a:srgbClr val="003399"/>
                </a:solidFill>
                <a:latin typeface="Arial"/>
                <a:ea typeface="+mj-ea"/>
                <a:cs typeface="+mj-cs"/>
              </a:rPr>
              <a:t>Beam profile at 240 GHz</a:t>
            </a:r>
            <a:endParaRPr lang="en-GB" sz="2000" dirty="0">
              <a:solidFill>
                <a:srgbClr val="000099"/>
              </a:solidFill>
            </a:endParaRPr>
          </a:p>
        </p:txBody>
      </p:sp>
      <p:sp>
        <p:nvSpPr>
          <p:cNvPr id="9" name="TextBox 8">
            <a:extLst>
              <a:ext uri="{FF2B5EF4-FFF2-40B4-BE49-F238E27FC236}">
                <a16:creationId xmlns:a16="http://schemas.microsoft.com/office/drawing/2014/main" id="{77078698-E84A-459D-A2CE-BA24073AE8C7}"/>
              </a:ext>
            </a:extLst>
          </p:cNvPr>
          <p:cNvSpPr txBox="1"/>
          <p:nvPr/>
        </p:nvSpPr>
        <p:spPr>
          <a:xfrm>
            <a:off x="308819" y="3694350"/>
            <a:ext cx="1124026" cy="461665"/>
          </a:xfrm>
          <a:prstGeom prst="rect">
            <a:avLst/>
          </a:prstGeom>
          <a:noFill/>
        </p:spPr>
        <p:txBody>
          <a:bodyPr wrap="none" rtlCol="0">
            <a:spAutoFit/>
          </a:bodyPr>
          <a:lstStyle/>
          <a:p>
            <a:r>
              <a:rPr lang="en-GB" b="1" dirty="0">
                <a:solidFill>
                  <a:srgbClr val="000099"/>
                </a:solidFill>
              </a:rPr>
              <a:t>E-field</a:t>
            </a:r>
          </a:p>
        </p:txBody>
      </p:sp>
      <p:sp>
        <p:nvSpPr>
          <p:cNvPr id="10" name="TextBox 9">
            <a:extLst>
              <a:ext uri="{FF2B5EF4-FFF2-40B4-BE49-F238E27FC236}">
                <a16:creationId xmlns:a16="http://schemas.microsoft.com/office/drawing/2014/main" id="{6C2C576C-9415-4FCE-B278-4199869EE9CA}"/>
              </a:ext>
            </a:extLst>
          </p:cNvPr>
          <p:cNvSpPr txBox="1"/>
          <p:nvPr/>
        </p:nvSpPr>
        <p:spPr>
          <a:xfrm>
            <a:off x="4585472" y="3694350"/>
            <a:ext cx="1141659" cy="461665"/>
          </a:xfrm>
          <a:prstGeom prst="rect">
            <a:avLst/>
          </a:prstGeom>
          <a:noFill/>
        </p:spPr>
        <p:txBody>
          <a:bodyPr wrap="none" rtlCol="0">
            <a:spAutoFit/>
          </a:bodyPr>
          <a:lstStyle/>
          <a:p>
            <a:r>
              <a:rPr lang="en-GB" b="1" dirty="0">
                <a:solidFill>
                  <a:srgbClr val="000099"/>
                </a:solidFill>
              </a:rPr>
              <a:t>H-field</a:t>
            </a:r>
          </a:p>
        </p:txBody>
      </p:sp>
      <p:graphicFrame>
        <p:nvGraphicFramePr>
          <p:cNvPr id="11" name="Object 10">
            <a:extLst>
              <a:ext uri="{FF2B5EF4-FFF2-40B4-BE49-F238E27FC236}">
                <a16:creationId xmlns:a16="http://schemas.microsoft.com/office/drawing/2014/main" id="{27E8ECA4-1463-4BDF-9BE1-91BBF053A904}"/>
              </a:ext>
            </a:extLst>
          </p:cNvPr>
          <p:cNvGraphicFramePr>
            <a:graphicFrameLocks noChangeAspect="1"/>
          </p:cNvGraphicFramePr>
          <p:nvPr>
            <p:extLst>
              <p:ext uri="{D42A27DB-BD31-4B8C-83A1-F6EECF244321}">
                <p14:modId xmlns:p14="http://schemas.microsoft.com/office/powerpoint/2010/main" val="1026211801"/>
              </p:ext>
            </p:extLst>
          </p:nvPr>
        </p:nvGraphicFramePr>
        <p:xfrm>
          <a:off x="652563" y="1157072"/>
          <a:ext cx="3921125" cy="3000375"/>
        </p:xfrm>
        <a:graphic>
          <a:graphicData uri="http://schemas.openxmlformats.org/presentationml/2006/ole">
            <mc:AlternateContent xmlns:mc="http://schemas.openxmlformats.org/markup-compatibility/2006">
              <mc:Choice xmlns:v="urn:schemas-microsoft-com:vml" Requires="v">
                <p:oleObj spid="_x0000_s2066" name="Graph" r:id="rId5" imgW="3920760" imgH="3000960" progId="Origin50.Graph">
                  <p:embed/>
                </p:oleObj>
              </mc:Choice>
              <mc:Fallback>
                <p:oleObj name="Graph" r:id="rId5" imgW="3920760" imgH="3000960" progId="Origin50.Graph">
                  <p:embed/>
                  <p:pic>
                    <p:nvPicPr>
                      <p:cNvPr id="11" name="Object 10">
                        <a:extLst>
                          <a:ext uri="{FF2B5EF4-FFF2-40B4-BE49-F238E27FC236}">
                            <a16:creationId xmlns:a16="http://schemas.microsoft.com/office/drawing/2014/main" id="{27E8ECA4-1463-4BDF-9BE1-91BBF053A904}"/>
                          </a:ext>
                        </a:extLst>
                      </p:cNvPr>
                      <p:cNvPicPr/>
                      <p:nvPr/>
                    </p:nvPicPr>
                    <p:blipFill>
                      <a:blip r:embed="rId6"/>
                      <a:stretch>
                        <a:fillRect/>
                      </a:stretch>
                    </p:blipFill>
                    <p:spPr>
                      <a:xfrm>
                        <a:off x="652563" y="1157072"/>
                        <a:ext cx="3921125" cy="30003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A83EA5C-D93E-4FDE-981A-51D275F5629D}"/>
              </a:ext>
            </a:extLst>
          </p:cNvPr>
          <p:cNvGraphicFramePr>
            <a:graphicFrameLocks noChangeAspect="1"/>
          </p:cNvGraphicFramePr>
          <p:nvPr>
            <p:extLst>
              <p:ext uri="{D42A27DB-BD31-4B8C-83A1-F6EECF244321}">
                <p14:modId xmlns:p14="http://schemas.microsoft.com/office/powerpoint/2010/main" val="1405695899"/>
              </p:ext>
            </p:extLst>
          </p:nvPr>
        </p:nvGraphicFramePr>
        <p:xfrm>
          <a:off x="661131" y="3806086"/>
          <a:ext cx="3921125" cy="3000375"/>
        </p:xfrm>
        <a:graphic>
          <a:graphicData uri="http://schemas.openxmlformats.org/presentationml/2006/ole">
            <mc:AlternateContent xmlns:mc="http://schemas.openxmlformats.org/markup-compatibility/2006">
              <mc:Choice xmlns:v="urn:schemas-microsoft-com:vml" Requires="v">
                <p:oleObj spid="_x0000_s2067" name="Graph" r:id="rId7" imgW="3920760" imgH="3000960" progId="Origin50.Graph">
                  <p:embed/>
                </p:oleObj>
              </mc:Choice>
              <mc:Fallback>
                <p:oleObj name="Graph" r:id="rId7" imgW="3920760" imgH="3000960" progId="Origin50.Graph">
                  <p:embed/>
                  <p:pic>
                    <p:nvPicPr>
                      <p:cNvPr id="12" name="Object 11">
                        <a:extLst>
                          <a:ext uri="{FF2B5EF4-FFF2-40B4-BE49-F238E27FC236}">
                            <a16:creationId xmlns:a16="http://schemas.microsoft.com/office/drawing/2014/main" id="{EA83EA5C-D93E-4FDE-981A-51D275F5629D}"/>
                          </a:ext>
                        </a:extLst>
                      </p:cNvPr>
                      <p:cNvPicPr/>
                      <p:nvPr/>
                    </p:nvPicPr>
                    <p:blipFill>
                      <a:blip r:embed="rId8"/>
                      <a:stretch>
                        <a:fillRect/>
                      </a:stretch>
                    </p:blipFill>
                    <p:spPr>
                      <a:xfrm>
                        <a:off x="661131" y="3806086"/>
                        <a:ext cx="3921125" cy="30003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FE6AE1A-5180-455A-AEA3-A16FD744B3A0}"/>
              </a:ext>
            </a:extLst>
          </p:cNvPr>
          <p:cNvGraphicFramePr>
            <a:graphicFrameLocks noChangeAspect="1"/>
          </p:cNvGraphicFramePr>
          <p:nvPr>
            <p:extLst>
              <p:ext uri="{D42A27DB-BD31-4B8C-83A1-F6EECF244321}">
                <p14:modId xmlns:p14="http://schemas.microsoft.com/office/powerpoint/2010/main" val="2063077070"/>
              </p:ext>
            </p:extLst>
          </p:nvPr>
        </p:nvGraphicFramePr>
        <p:xfrm>
          <a:off x="4950900" y="1155640"/>
          <a:ext cx="3921125" cy="3000375"/>
        </p:xfrm>
        <a:graphic>
          <a:graphicData uri="http://schemas.openxmlformats.org/presentationml/2006/ole">
            <mc:AlternateContent xmlns:mc="http://schemas.openxmlformats.org/markup-compatibility/2006">
              <mc:Choice xmlns:v="urn:schemas-microsoft-com:vml" Requires="v">
                <p:oleObj spid="_x0000_s2068" name="Graph" r:id="rId9" imgW="3920760" imgH="3000960" progId="Origin50.Graph">
                  <p:embed/>
                </p:oleObj>
              </mc:Choice>
              <mc:Fallback>
                <p:oleObj name="Graph" r:id="rId9" imgW="3920760" imgH="3000960" progId="Origin50.Graph">
                  <p:embed/>
                  <p:pic>
                    <p:nvPicPr>
                      <p:cNvPr id="13" name="Object 12">
                        <a:extLst>
                          <a:ext uri="{FF2B5EF4-FFF2-40B4-BE49-F238E27FC236}">
                            <a16:creationId xmlns:a16="http://schemas.microsoft.com/office/drawing/2014/main" id="{8FE6AE1A-5180-455A-AEA3-A16FD744B3A0}"/>
                          </a:ext>
                        </a:extLst>
                      </p:cNvPr>
                      <p:cNvPicPr/>
                      <p:nvPr/>
                    </p:nvPicPr>
                    <p:blipFill>
                      <a:blip r:embed="rId10"/>
                      <a:stretch>
                        <a:fillRect/>
                      </a:stretch>
                    </p:blipFill>
                    <p:spPr>
                      <a:xfrm>
                        <a:off x="4950900" y="1155640"/>
                        <a:ext cx="3921125" cy="30003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EBAD480-A8E9-4C11-98D3-4BE647D7F241}"/>
              </a:ext>
            </a:extLst>
          </p:cNvPr>
          <p:cNvGraphicFramePr>
            <a:graphicFrameLocks noChangeAspect="1"/>
          </p:cNvGraphicFramePr>
          <p:nvPr>
            <p:extLst>
              <p:ext uri="{D42A27DB-BD31-4B8C-83A1-F6EECF244321}">
                <p14:modId xmlns:p14="http://schemas.microsoft.com/office/powerpoint/2010/main" val="4071093619"/>
              </p:ext>
            </p:extLst>
          </p:nvPr>
        </p:nvGraphicFramePr>
        <p:xfrm>
          <a:off x="4959464" y="3794382"/>
          <a:ext cx="3921125" cy="3000375"/>
        </p:xfrm>
        <a:graphic>
          <a:graphicData uri="http://schemas.openxmlformats.org/presentationml/2006/ole">
            <mc:AlternateContent xmlns:mc="http://schemas.openxmlformats.org/markup-compatibility/2006">
              <mc:Choice xmlns:v="urn:schemas-microsoft-com:vml" Requires="v">
                <p:oleObj spid="_x0000_s2069" name="Graph" r:id="rId11" imgW="3920760" imgH="3000960" progId="Origin50.Graph">
                  <p:embed/>
                </p:oleObj>
              </mc:Choice>
              <mc:Fallback>
                <p:oleObj name="Graph" r:id="rId11" imgW="3920760" imgH="3000960" progId="Origin50.Graph">
                  <p:embed/>
                  <p:pic>
                    <p:nvPicPr>
                      <p:cNvPr id="15" name="Object 14">
                        <a:extLst>
                          <a:ext uri="{FF2B5EF4-FFF2-40B4-BE49-F238E27FC236}">
                            <a16:creationId xmlns:a16="http://schemas.microsoft.com/office/drawing/2014/main" id="{3EBAD480-A8E9-4C11-98D3-4BE647D7F241}"/>
                          </a:ext>
                        </a:extLst>
                      </p:cNvPr>
                      <p:cNvPicPr/>
                      <p:nvPr/>
                    </p:nvPicPr>
                    <p:blipFill>
                      <a:blip r:embed="rId12"/>
                      <a:stretch>
                        <a:fillRect/>
                      </a:stretch>
                    </p:blipFill>
                    <p:spPr>
                      <a:xfrm>
                        <a:off x="4959464" y="3794382"/>
                        <a:ext cx="3921125" cy="3000375"/>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53D68C8D-7826-4F43-ADB7-A045669B1E7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32480603"/>
      </p:ext>
    </p:extLst>
  </p:cSld>
  <p:clrMapOvr>
    <a:masterClrMapping/>
  </p:clrMapOvr>
  <mc:AlternateContent xmlns:mc="http://schemas.openxmlformats.org/markup-compatibility/2006">
    <mc:Choice xmlns:p14="http://schemas.microsoft.com/office/powerpoint/2010/main" Requires="p14">
      <p:transition spd="slow" p14:dur="2000" advTm="31583"/>
    </mc:Choice>
    <mc:Fallback>
      <p:transition spd="slow" advTm="3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B684-725A-47B1-8367-B8AAB569DA95}"/>
              </a:ext>
            </a:extLst>
          </p:cNvPr>
          <p:cNvSpPr>
            <a:spLocks noGrp="1"/>
          </p:cNvSpPr>
          <p:nvPr>
            <p:ph type="title"/>
          </p:nvPr>
        </p:nvSpPr>
        <p:spPr/>
        <p:txBody>
          <a:bodyPr/>
          <a:lstStyle/>
          <a:p>
            <a:r>
              <a:rPr lang="en-GB" dirty="0"/>
              <a:t>UTC diode</a:t>
            </a:r>
          </a:p>
        </p:txBody>
      </p:sp>
      <p:sp>
        <p:nvSpPr>
          <p:cNvPr id="12" name="TextBox 11">
            <a:extLst>
              <a:ext uri="{FF2B5EF4-FFF2-40B4-BE49-F238E27FC236}">
                <a16:creationId xmlns:a16="http://schemas.microsoft.com/office/drawing/2014/main" id="{0EA42DA1-50F6-4E54-A852-911A5B701916}"/>
              </a:ext>
            </a:extLst>
          </p:cNvPr>
          <p:cNvSpPr txBox="1"/>
          <p:nvPr/>
        </p:nvSpPr>
        <p:spPr>
          <a:xfrm>
            <a:off x="272425" y="880428"/>
            <a:ext cx="4299575" cy="523220"/>
          </a:xfrm>
          <a:prstGeom prst="rect">
            <a:avLst/>
          </a:prstGeom>
          <a:noFill/>
        </p:spPr>
        <p:txBody>
          <a:bodyPr wrap="none" rtlCol="0">
            <a:spAutoFit/>
          </a:bodyPr>
          <a:lstStyle/>
          <a:p>
            <a:r>
              <a:rPr lang="en-GB" sz="2800" b="1" kern="0" dirty="0">
                <a:solidFill>
                  <a:srgbClr val="003399"/>
                </a:solidFill>
                <a:latin typeface="Arial"/>
                <a:ea typeface="+mj-ea"/>
                <a:cs typeface="+mj-cs"/>
              </a:rPr>
              <a:t>Beam profile at 230 GHz</a:t>
            </a:r>
            <a:endParaRPr lang="en-GB" sz="2000" dirty="0">
              <a:solidFill>
                <a:srgbClr val="000099"/>
              </a:solidFill>
            </a:endParaRPr>
          </a:p>
        </p:txBody>
      </p:sp>
      <p:graphicFrame>
        <p:nvGraphicFramePr>
          <p:cNvPr id="13" name="Object 12">
            <a:extLst>
              <a:ext uri="{FF2B5EF4-FFF2-40B4-BE49-F238E27FC236}">
                <a16:creationId xmlns:a16="http://schemas.microsoft.com/office/drawing/2014/main" id="{FBBE7754-D664-4196-B12B-020F330BCEA5}"/>
              </a:ext>
            </a:extLst>
          </p:cNvPr>
          <p:cNvGraphicFramePr>
            <a:graphicFrameLocks noChangeAspect="1"/>
          </p:cNvGraphicFramePr>
          <p:nvPr>
            <p:extLst>
              <p:ext uri="{D42A27DB-BD31-4B8C-83A1-F6EECF244321}">
                <p14:modId xmlns:p14="http://schemas.microsoft.com/office/powerpoint/2010/main" val="1870462835"/>
              </p:ext>
            </p:extLst>
          </p:nvPr>
        </p:nvGraphicFramePr>
        <p:xfrm>
          <a:off x="4950900" y="1155640"/>
          <a:ext cx="3921125" cy="3000375"/>
        </p:xfrm>
        <a:graphic>
          <a:graphicData uri="http://schemas.openxmlformats.org/presentationml/2006/ole">
            <mc:AlternateContent xmlns:mc="http://schemas.openxmlformats.org/markup-compatibility/2006">
              <mc:Choice xmlns:v="urn:schemas-microsoft-com:vml" Requires="v">
                <p:oleObj spid="_x0000_s3090" name="Graph" r:id="rId5" imgW="3920760" imgH="3000960" progId="Origin50.Graph">
                  <p:embed/>
                </p:oleObj>
              </mc:Choice>
              <mc:Fallback>
                <p:oleObj name="Graph" r:id="rId5" imgW="3920760" imgH="3000960" progId="Origin50.Graph">
                  <p:embed/>
                  <p:pic>
                    <p:nvPicPr>
                      <p:cNvPr id="13" name="Object 12">
                        <a:extLst>
                          <a:ext uri="{FF2B5EF4-FFF2-40B4-BE49-F238E27FC236}">
                            <a16:creationId xmlns:a16="http://schemas.microsoft.com/office/drawing/2014/main" id="{FBBE7754-D664-4196-B12B-020F330BCEA5}"/>
                          </a:ext>
                        </a:extLst>
                      </p:cNvPr>
                      <p:cNvPicPr/>
                      <p:nvPr/>
                    </p:nvPicPr>
                    <p:blipFill>
                      <a:blip r:embed="rId6"/>
                      <a:stretch>
                        <a:fillRect/>
                      </a:stretch>
                    </p:blipFill>
                    <p:spPr>
                      <a:xfrm>
                        <a:off x="4950900" y="1155640"/>
                        <a:ext cx="3921125" cy="30003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550B09C-32C7-4D94-AAF1-DD1D59DAF170}"/>
              </a:ext>
            </a:extLst>
          </p:cNvPr>
          <p:cNvGraphicFramePr>
            <a:graphicFrameLocks noChangeAspect="1"/>
          </p:cNvGraphicFramePr>
          <p:nvPr>
            <p:extLst>
              <p:ext uri="{D42A27DB-BD31-4B8C-83A1-F6EECF244321}">
                <p14:modId xmlns:p14="http://schemas.microsoft.com/office/powerpoint/2010/main" val="2085699331"/>
              </p:ext>
            </p:extLst>
          </p:nvPr>
        </p:nvGraphicFramePr>
        <p:xfrm>
          <a:off x="4945799" y="3803036"/>
          <a:ext cx="3921125" cy="3000375"/>
        </p:xfrm>
        <a:graphic>
          <a:graphicData uri="http://schemas.openxmlformats.org/presentationml/2006/ole">
            <mc:AlternateContent xmlns:mc="http://schemas.openxmlformats.org/markup-compatibility/2006">
              <mc:Choice xmlns:v="urn:schemas-microsoft-com:vml" Requires="v">
                <p:oleObj spid="_x0000_s3091" name="Graph" r:id="rId7" imgW="3920760" imgH="3000960" progId="Origin50.Graph">
                  <p:embed/>
                </p:oleObj>
              </mc:Choice>
              <mc:Fallback>
                <p:oleObj name="Graph" r:id="rId7" imgW="3920760" imgH="3000960" progId="Origin50.Graph">
                  <p:embed/>
                  <p:pic>
                    <p:nvPicPr>
                      <p:cNvPr id="14" name="Object 13">
                        <a:extLst>
                          <a:ext uri="{FF2B5EF4-FFF2-40B4-BE49-F238E27FC236}">
                            <a16:creationId xmlns:a16="http://schemas.microsoft.com/office/drawing/2014/main" id="{5550B09C-32C7-4D94-AAF1-DD1D59DAF170}"/>
                          </a:ext>
                        </a:extLst>
                      </p:cNvPr>
                      <p:cNvPicPr/>
                      <p:nvPr/>
                    </p:nvPicPr>
                    <p:blipFill>
                      <a:blip r:embed="rId8"/>
                      <a:stretch>
                        <a:fillRect/>
                      </a:stretch>
                    </p:blipFill>
                    <p:spPr>
                      <a:xfrm>
                        <a:off x="4945799" y="3803036"/>
                        <a:ext cx="3921125" cy="30003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6E4D9DF-633B-4F92-A475-446006F8EB72}"/>
              </a:ext>
            </a:extLst>
          </p:cNvPr>
          <p:cNvGraphicFramePr>
            <a:graphicFrameLocks noChangeAspect="1"/>
          </p:cNvGraphicFramePr>
          <p:nvPr>
            <p:extLst>
              <p:ext uri="{D42A27DB-BD31-4B8C-83A1-F6EECF244321}">
                <p14:modId xmlns:p14="http://schemas.microsoft.com/office/powerpoint/2010/main" val="2064829035"/>
              </p:ext>
            </p:extLst>
          </p:nvPr>
        </p:nvGraphicFramePr>
        <p:xfrm>
          <a:off x="659355" y="1147979"/>
          <a:ext cx="3921125" cy="3000375"/>
        </p:xfrm>
        <a:graphic>
          <a:graphicData uri="http://schemas.openxmlformats.org/presentationml/2006/ole">
            <mc:AlternateContent xmlns:mc="http://schemas.openxmlformats.org/markup-compatibility/2006">
              <mc:Choice xmlns:v="urn:schemas-microsoft-com:vml" Requires="v">
                <p:oleObj spid="_x0000_s3092" name="Graph" r:id="rId9" imgW="3920760" imgH="3000960" progId="Origin50.Graph">
                  <p:embed/>
                </p:oleObj>
              </mc:Choice>
              <mc:Fallback>
                <p:oleObj name="Graph" r:id="rId9" imgW="3920760" imgH="3000960" progId="Origin50.Graph">
                  <p:embed/>
                  <p:pic>
                    <p:nvPicPr>
                      <p:cNvPr id="15" name="Object 14">
                        <a:extLst>
                          <a:ext uri="{FF2B5EF4-FFF2-40B4-BE49-F238E27FC236}">
                            <a16:creationId xmlns:a16="http://schemas.microsoft.com/office/drawing/2014/main" id="{36E4D9DF-633B-4F92-A475-446006F8EB72}"/>
                          </a:ext>
                        </a:extLst>
                      </p:cNvPr>
                      <p:cNvPicPr/>
                      <p:nvPr/>
                    </p:nvPicPr>
                    <p:blipFill>
                      <a:blip r:embed="rId10"/>
                      <a:stretch>
                        <a:fillRect/>
                      </a:stretch>
                    </p:blipFill>
                    <p:spPr>
                      <a:xfrm>
                        <a:off x="659355" y="1147979"/>
                        <a:ext cx="3921125" cy="30003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C7D185A-0D0B-49EA-81E8-9BBC2279CD73}"/>
              </a:ext>
            </a:extLst>
          </p:cNvPr>
          <p:cNvGraphicFramePr>
            <a:graphicFrameLocks noChangeAspect="1"/>
          </p:cNvGraphicFramePr>
          <p:nvPr>
            <p:extLst>
              <p:ext uri="{D42A27DB-BD31-4B8C-83A1-F6EECF244321}">
                <p14:modId xmlns:p14="http://schemas.microsoft.com/office/powerpoint/2010/main" val="79062119"/>
              </p:ext>
            </p:extLst>
          </p:nvPr>
        </p:nvGraphicFramePr>
        <p:xfrm>
          <a:off x="659359" y="3788427"/>
          <a:ext cx="3921125" cy="3000375"/>
        </p:xfrm>
        <a:graphic>
          <a:graphicData uri="http://schemas.openxmlformats.org/presentationml/2006/ole">
            <mc:AlternateContent xmlns:mc="http://schemas.openxmlformats.org/markup-compatibility/2006">
              <mc:Choice xmlns:v="urn:schemas-microsoft-com:vml" Requires="v">
                <p:oleObj spid="_x0000_s3093" name="Graph" r:id="rId11" imgW="3920760" imgH="3000960" progId="Origin50.Graph">
                  <p:embed/>
                </p:oleObj>
              </mc:Choice>
              <mc:Fallback>
                <p:oleObj name="Graph" r:id="rId11" imgW="3920760" imgH="3000960" progId="Origin50.Graph">
                  <p:embed/>
                  <p:pic>
                    <p:nvPicPr>
                      <p:cNvPr id="16" name="Object 15">
                        <a:extLst>
                          <a:ext uri="{FF2B5EF4-FFF2-40B4-BE49-F238E27FC236}">
                            <a16:creationId xmlns:a16="http://schemas.microsoft.com/office/drawing/2014/main" id="{FC7D185A-0D0B-49EA-81E8-9BBC2279CD73}"/>
                          </a:ext>
                        </a:extLst>
                      </p:cNvPr>
                      <p:cNvPicPr/>
                      <p:nvPr/>
                    </p:nvPicPr>
                    <p:blipFill>
                      <a:blip r:embed="rId12"/>
                      <a:stretch>
                        <a:fillRect/>
                      </a:stretch>
                    </p:blipFill>
                    <p:spPr>
                      <a:xfrm>
                        <a:off x="659359" y="3788427"/>
                        <a:ext cx="3921125" cy="300037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ABCF2524-4931-42CC-AFDA-B2FAC31F993B}"/>
              </a:ext>
            </a:extLst>
          </p:cNvPr>
          <p:cNvSpPr txBox="1"/>
          <p:nvPr/>
        </p:nvSpPr>
        <p:spPr>
          <a:xfrm>
            <a:off x="308819" y="3694350"/>
            <a:ext cx="1124026" cy="461665"/>
          </a:xfrm>
          <a:prstGeom prst="rect">
            <a:avLst/>
          </a:prstGeom>
          <a:noFill/>
        </p:spPr>
        <p:txBody>
          <a:bodyPr wrap="none" rtlCol="0">
            <a:spAutoFit/>
          </a:bodyPr>
          <a:lstStyle/>
          <a:p>
            <a:r>
              <a:rPr lang="en-GB" b="1" dirty="0">
                <a:solidFill>
                  <a:srgbClr val="000099"/>
                </a:solidFill>
              </a:rPr>
              <a:t>E-field</a:t>
            </a:r>
          </a:p>
        </p:txBody>
      </p:sp>
      <p:sp>
        <p:nvSpPr>
          <p:cNvPr id="19" name="TextBox 18">
            <a:extLst>
              <a:ext uri="{FF2B5EF4-FFF2-40B4-BE49-F238E27FC236}">
                <a16:creationId xmlns:a16="http://schemas.microsoft.com/office/drawing/2014/main" id="{53189282-5F00-47C2-B2CB-ED082EA241D1}"/>
              </a:ext>
            </a:extLst>
          </p:cNvPr>
          <p:cNvSpPr txBox="1"/>
          <p:nvPr/>
        </p:nvSpPr>
        <p:spPr>
          <a:xfrm>
            <a:off x="4585472" y="3694350"/>
            <a:ext cx="1141659" cy="461665"/>
          </a:xfrm>
          <a:prstGeom prst="rect">
            <a:avLst/>
          </a:prstGeom>
          <a:noFill/>
        </p:spPr>
        <p:txBody>
          <a:bodyPr wrap="none" rtlCol="0">
            <a:spAutoFit/>
          </a:bodyPr>
          <a:lstStyle/>
          <a:p>
            <a:r>
              <a:rPr lang="en-GB" b="1" dirty="0">
                <a:solidFill>
                  <a:srgbClr val="000099"/>
                </a:solidFill>
              </a:rPr>
              <a:t>H-field</a:t>
            </a:r>
          </a:p>
        </p:txBody>
      </p:sp>
      <p:pic>
        <p:nvPicPr>
          <p:cNvPr id="5" name="Audio 4">
            <a:hlinkClick r:id="" action="ppaction://media"/>
            <a:extLst>
              <a:ext uri="{FF2B5EF4-FFF2-40B4-BE49-F238E27FC236}">
                <a16:creationId xmlns:a16="http://schemas.microsoft.com/office/drawing/2014/main" id="{5C1F3DCD-9BAD-45D4-9F51-1E7AEA3D64A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98514949"/>
      </p:ext>
    </p:extLst>
  </p:cSld>
  <p:clrMapOvr>
    <a:masterClrMapping/>
  </p:clrMapOvr>
  <mc:AlternateContent xmlns:mc="http://schemas.openxmlformats.org/markup-compatibility/2006">
    <mc:Choice xmlns:p14="http://schemas.microsoft.com/office/powerpoint/2010/main" Requires="p14">
      <p:transition spd="slow" p14:dur="2000" advTm="32197"/>
    </mc:Choice>
    <mc:Fallback>
      <p:transition spd="slow" advTm="32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5901CC-E1E0-4317-8CF9-AEFA57397638}"/>
              </a:ext>
            </a:extLst>
          </p:cNvPr>
          <p:cNvSpPr>
            <a:spLocks noGrp="1"/>
          </p:cNvSpPr>
          <p:nvPr>
            <p:ph type="title"/>
          </p:nvPr>
        </p:nvSpPr>
        <p:spPr>
          <a:xfrm>
            <a:off x="293615" y="260648"/>
            <a:ext cx="6798665" cy="1143000"/>
          </a:xfrm>
        </p:spPr>
        <p:txBody>
          <a:bodyPr/>
          <a:lstStyle/>
          <a:p>
            <a:r>
              <a:rPr lang="en-GB" dirty="0"/>
              <a:t>UTC diode</a:t>
            </a:r>
          </a:p>
        </p:txBody>
      </p:sp>
      <p:sp>
        <p:nvSpPr>
          <p:cNvPr id="6" name="TextBox 5">
            <a:extLst>
              <a:ext uri="{FF2B5EF4-FFF2-40B4-BE49-F238E27FC236}">
                <a16:creationId xmlns:a16="http://schemas.microsoft.com/office/drawing/2014/main" id="{1C9F1862-9A54-4D77-B894-3A0D85405DC7}"/>
              </a:ext>
            </a:extLst>
          </p:cNvPr>
          <p:cNvSpPr txBox="1"/>
          <p:nvPr/>
        </p:nvSpPr>
        <p:spPr>
          <a:xfrm>
            <a:off x="272425" y="880428"/>
            <a:ext cx="4299575" cy="523220"/>
          </a:xfrm>
          <a:prstGeom prst="rect">
            <a:avLst/>
          </a:prstGeom>
          <a:noFill/>
        </p:spPr>
        <p:txBody>
          <a:bodyPr wrap="none" rtlCol="0">
            <a:spAutoFit/>
          </a:bodyPr>
          <a:lstStyle/>
          <a:p>
            <a:r>
              <a:rPr lang="en-GB" sz="2800" b="1" kern="0" dirty="0">
                <a:solidFill>
                  <a:srgbClr val="003399"/>
                </a:solidFill>
                <a:latin typeface="Arial"/>
                <a:ea typeface="+mj-ea"/>
                <a:cs typeface="+mj-cs"/>
              </a:rPr>
              <a:t>Beam profile at 260 GHz</a:t>
            </a:r>
            <a:endParaRPr lang="en-GB" sz="2000" dirty="0">
              <a:solidFill>
                <a:srgbClr val="000099"/>
              </a:solidFill>
            </a:endParaRPr>
          </a:p>
        </p:txBody>
      </p:sp>
      <p:graphicFrame>
        <p:nvGraphicFramePr>
          <p:cNvPr id="7" name="Object 6">
            <a:extLst>
              <a:ext uri="{FF2B5EF4-FFF2-40B4-BE49-F238E27FC236}">
                <a16:creationId xmlns:a16="http://schemas.microsoft.com/office/drawing/2014/main" id="{68A4CDE9-44EE-4E26-9947-EB328E3A1C8F}"/>
              </a:ext>
            </a:extLst>
          </p:cNvPr>
          <p:cNvGraphicFramePr>
            <a:graphicFrameLocks noChangeAspect="1"/>
          </p:cNvGraphicFramePr>
          <p:nvPr>
            <p:extLst>
              <p:ext uri="{D42A27DB-BD31-4B8C-83A1-F6EECF244321}">
                <p14:modId xmlns:p14="http://schemas.microsoft.com/office/powerpoint/2010/main" val="1540420644"/>
              </p:ext>
            </p:extLst>
          </p:nvPr>
        </p:nvGraphicFramePr>
        <p:xfrm>
          <a:off x="4950900" y="1155640"/>
          <a:ext cx="3921125" cy="3000375"/>
        </p:xfrm>
        <a:graphic>
          <a:graphicData uri="http://schemas.openxmlformats.org/presentationml/2006/ole">
            <mc:AlternateContent xmlns:mc="http://schemas.openxmlformats.org/markup-compatibility/2006">
              <mc:Choice xmlns:v="urn:schemas-microsoft-com:vml" Requires="v">
                <p:oleObj spid="_x0000_s4114" name="Graph" r:id="rId5" imgW="3920760" imgH="3000960" progId="Origin50.Graph">
                  <p:embed/>
                </p:oleObj>
              </mc:Choice>
              <mc:Fallback>
                <p:oleObj name="Graph" r:id="rId5" imgW="3920760" imgH="3000960" progId="Origin50.Graph">
                  <p:embed/>
                  <p:pic>
                    <p:nvPicPr>
                      <p:cNvPr id="7" name="Object 6">
                        <a:extLst>
                          <a:ext uri="{FF2B5EF4-FFF2-40B4-BE49-F238E27FC236}">
                            <a16:creationId xmlns:a16="http://schemas.microsoft.com/office/drawing/2014/main" id="{68A4CDE9-44EE-4E26-9947-EB328E3A1C8F}"/>
                          </a:ext>
                        </a:extLst>
                      </p:cNvPr>
                      <p:cNvPicPr/>
                      <p:nvPr/>
                    </p:nvPicPr>
                    <p:blipFill>
                      <a:blip r:embed="rId6"/>
                      <a:stretch>
                        <a:fillRect/>
                      </a:stretch>
                    </p:blipFill>
                    <p:spPr>
                      <a:xfrm>
                        <a:off x="4950900" y="1155640"/>
                        <a:ext cx="3921125" cy="30003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5415F06-8191-40E2-9311-90663474A3BA}"/>
              </a:ext>
            </a:extLst>
          </p:cNvPr>
          <p:cNvGraphicFramePr>
            <a:graphicFrameLocks noChangeAspect="1"/>
          </p:cNvGraphicFramePr>
          <p:nvPr>
            <p:extLst>
              <p:ext uri="{D42A27DB-BD31-4B8C-83A1-F6EECF244321}">
                <p14:modId xmlns:p14="http://schemas.microsoft.com/office/powerpoint/2010/main" val="4169765767"/>
              </p:ext>
            </p:extLst>
          </p:nvPr>
        </p:nvGraphicFramePr>
        <p:xfrm>
          <a:off x="4945799" y="3803036"/>
          <a:ext cx="3921125" cy="3000375"/>
        </p:xfrm>
        <a:graphic>
          <a:graphicData uri="http://schemas.openxmlformats.org/presentationml/2006/ole">
            <mc:AlternateContent xmlns:mc="http://schemas.openxmlformats.org/markup-compatibility/2006">
              <mc:Choice xmlns:v="urn:schemas-microsoft-com:vml" Requires="v">
                <p:oleObj spid="_x0000_s4115" name="Graph" r:id="rId7" imgW="3920760" imgH="3000960" progId="Origin50.Graph">
                  <p:embed/>
                </p:oleObj>
              </mc:Choice>
              <mc:Fallback>
                <p:oleObj name="Graph" r:id="rId7" imgW="3920760" imgH="3000960" progId="Origin50.Graph">
                  <p:embed/>
                  <p:pic>
                    <p:nvPicPr>
                      <p:cNvPr id="8" name="Object 7">
                        <a:extLst>
                          <a:ext uri="{FF2B5EF4-FFF2-40B4-BE49-F238E27FC236}">
                            <a16:creationId xmlns:a16="http://schemas.microsoft.com/office/drawing/2014/main" id="{D5415F06-8191-40E2-9311-90663474A3BA}"/>
                          </a:ext>
                        </a:extLst>
                      </p:cNvPr>
                      <p:cNvPicPr/>
                      <p:nvPr/>
                    </p:nvPicPr>
                    <p:blipFill>
                      <a:blip r:embed="rId8"/>
                      <a:stretch>
                        <a:fillRect/>
                      </a:stretch>
                    </p:blipFill>
                    <p:spPr>
                      <a:xfrm>
                        <a:off x="4945799" y="3803036"/>
                        <a:ext cx="3921125" cy="3000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D2449D62-09D3-4187-BD92-0E5BF91E610F}"/>
              </a:ext>
            </a:extLst>
          </p:cNvPr>
          <p:cNvGraphicFramePr>
            <a:graphicFrameLocks noChangeAspect="1"/>
          </p:cNvGraphicFramePr>
          <p:nvPr>
            <p:extLst>
              <p:ext uri="{D42A27DB-BD31-4B8C-83A1-F6EECF244321}">
                <p14:modId xmlns:p14="http://schemas.microsoft.com/office/powerpoint/2010/main" val="3370178788"/>
              </p:ext>
            </p:extLst>
          </p:nvPr>
        </p:nvGraphicFramePr>
        <p:xfrm>
          <a:off x="659355" y="1147979"/>
          <a:ext cx="3921125" cy="3000375"/>
        </p:xfrm>
        <a:graphic>
          <a:graphicData uri="http://schemas.openxmlformats.org/presentationml/2006/ole">
            <mc:AlternateContent xmlns:mc="http://schemas.openxmlformats.org/markup-compatibility/2006">
              <mc:Choice xmlns:v="urn:schemas-microsoft-com:vml" Requires="v">
                <p:oleObj spid="_x0000_s4116" name="Graph" r:id="rId9" imgW="3920760" imgH="3000960" progId="Origin50.Graph">
                  <p:embed/>
                </p:oleObj>
              </mc:Choice>
              <mc:Fallback>
                <p:oleObj name="Graph" r:id="rId9" imgW="3920760" imgH="3000960" progId="Origin50.Graph">
                  <p:embed/>
                  <p:pic>
                    <p:nvPicPr>
                      <p:cNvPr id="9" name="Object 8">
                        <a:extLst>
                          <a:ext uri="{FF2B5EF4-FFF2-40B4-BE49-F238E27FC236}">
                            <a16:creationId xmlns:a16="http://schemas.microsoft.com/office/drawing/2014/main" id="{D2449D62-09D3-4187-BD92-0E5BF91E610F}"/>
                          </a:ext>
                        </a:extLst>
                      </p:cNvPr>
                      <p:cNvPicPr/>
                      <p:nvPr/>
                    </p:nvPicPr>
                    <p:blipFill>
                      <a:blip r:embed="rId10"/>
                      <a:stretch>
                        <a:fillRect/>
                      </a:stretch>
                    </p:blipFill>
                    <p:spPr>
                      <a:xfrm>
                        <a:off x="659355" y="1147979"/>
                        <a:ext cx="3921125" cy="3000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8584A1B-824D-4A8E-849D-F62871441FE1}"/>
              </a:ext>
            </a:extLst>
          </p:cNvPr>
          <p:cNvGraphicFramePr>
            <a:graphicFrameLocks noChangeAspect="1"/>
          </p:cNvGraphicFramePr>
          <p:nvPr>
            <p:extLst>
              <p:ext uri="{D42A27DB-BD31-4B8C-83A1-F6EECF244321}">
                <p14:modId xmlns:p14="http://schemas.microsoft.com/office/powerpoint/2010/main" val="2248353161"/>
              </p:ext>
            </p:extLst>
          </p:nvPr>
        </p:nvGraphicFramePr>
        <p:xfrm>
          <a:off x="659359" y="3788427"/>
          <a:ext cx="3921125" cy="3000375"/>
        </p:xfrm>
        <a:graphic>
          <a:graphicData uri="http://schemas.openxmlformats.org/presentationml/2006/ole">
            <mc:AlternateContent xmlns:mc="http://schemas.openxmlformats.org/markup-compatibility/2006">
              <mc:Choice xmlns:v="urn:schemas-microsoft-com:vml" Requires="v">
                <p:oleObj spid="_x0000_s4117" name="Graph" r:id="rId11" imgW="3920760" imgH="3000960" progId="Origin50.Graph">
                  <p:embed/>
                </p:oleObj>
              </mc:Choice>
              <mc:Fallback>
                <p:oleObj name="Graph" r:id="rId11" imgW="3920760" imgH="3000960" progId="Origin50.Graph">
                  <p:embed/>
                  <p:pic>
                    <p:nvPicPr>
                      <p:cNvPr id="10" name="Object 9">
                        <a:extLst>
                          <a:ext uri="{FF2B5EF4-FFF2-40B4-BE49-F238E27FC236}">
                            <a16:creationId xmlns:a16="http://schemas.microsoft.com/office/drawing/2014/main" id="{18584A1B-824D-4A8E-849D-F62871441FE1}"/>
                          </a:ext>
                        </a:extLst>
                      </p:cNvPr>
                      <p:cNvPicPr/>
                      <p:nvPr/>
                    </p:nvPicPr>
                    <p:blipFill>
                      <a:blip r:embed="rId12"/>
                      <a:stretch>
                        <a:fillRect/>
                      </a:stretch>
                    </p:blipFill>
                    <p:spPr>
                      <a:xfrm>
                        <a:off x="659359" y="3788427"/>
                        <a:ext cx="3921125" cy="3000375"/>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DFC9105B-54EC-4772-8E64-8A8C9AF1D34D}"/>
              </a:ext>
            </a:extLst>
          </p:cNvPr>
          <p:cNvSpPr txBox="1"/>
          <p:nvPr/>
        </p:nvSpPr>
        <p:spPr>
          <a:xfrm>
            <a:off x="308819" y="3694350"/>
            <a:ext cx="1124026" cy="461665"/>
          </a:xfrm>
          <a:prstGeom prst="rect">
            <a:avLst/>
          </a:prstGeom>
          <a:noFill/>
        </p:spPr>
        <p:txBody>
          <a:bodyPr wrap="none" rtlCol="0">
            <a:spAutoFit/>
          </a:bodyPr>
          <a:lstStyle/>
          <a:p>
            <a:r>
              <a:rPr lang="en-GB" b="1" dirty="0">
                <a:solidFill>
                  <a:srgbClr val="000099"/>
                </a:solidFill>
              </a:rPr>
              <a:t>E-field</a:t>
            </a:r>
          </a:p>
        </p:txBody>
      </p:sp>
      <p:sp>
        <p:nvSpPr>
          <p:cNvPr id="12" name="TextBox 11">
            <a:extLst>
              <a:ext uri="{FF2B5EF4-FFF2-40B4-BE49-F238E27FC236}">
                <a16:creationId xmlns:a16="http://schemas.microsoft.com/office/drawing/2014/main" id="{046EBD97-BBBC-4C6F-81C4-5AD02C10756E}"/>
              </a:ext>
            </a:extLst>
          </p:cNvPr>
          <p:cNvSpPr txBox="1"/>
          <p:nvPr/>
        </p:nvSpPr>
        <p:spPr>
          <a:xfrm>
            <a:off x="4585472" y="3694350"/>
            <a:ext cx="1141659" cy="461665"/>
          </a:xfrm>
          <a:prstGeom prst="rect">
            <a:avLst/>
          </a:prstGeom>
          <a:noFill/>
        </p:spPr>
        <p:txBody>
          <a:bodyPr wrap="none" rtlCol="0">
            <a:spAutoFit/>
          </a:bodyPr>
          <a:lstStyle/>
          <a:p>
            <a:r>
              <a:rPr lang="en-GB" b="1" dirty="0">
                <a:solidFill>
                  <a:srgbClr val="000099"/>
                </a:solidFill>
              </a:rPr>
              <a:t>H-field</a:t>
            </a:r>
          </a:p>
        </p:txBody>
      </p:sp>
      <p:pic>
        <p:nvPicPr>
          <p:cNvPr id="2" name="Audio 1">
            <a:hlinkClick r:id="" action="ppaction://media"/>
            <a:extLst>
              <a:ext uri="{FF2B5EF4-FFF2-40B4-BE49-F238E27FC236}">
                <a16:creationId xmlns:a16="http://schemas.microsoft.com/office/drawing/2014/main" id="{F9E14867-C978-407E-B0A9-8A011276C5D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23893564"/>
      </p:ext>
    </p:extLst>
  </p:cSld>
  <p:clrMapOvr>
    <a:masterClrMapping/>
  </p:clrMapOvr>
  <mc:AlternateContent xmlns:mc="http://schemas.openxmlformats.org/markup-compatibility/2006">
    <mc:Choice xmlns:p14="http://schemas.microsoft.com/office/powerpoint/2010/main" Requires="p14">
      <p:transition spd="slow" p14:dur="2000" advTm="8368"/>
    </mc:Choice>
    <mc:Fallback>
      <p:transition spd="slow" advTm="8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3F6748-F849-4628-B455-9B46520DC7EB}"/>
              </a:ext>
            </a:extLst>
          </p:cNvPr>
          <p:cNvSpPr txBox="1"/>
          <p:nvPr/>
        </p:nvSpPr>
        <p:spPr>
          <a:xfrm>
            <a:off x="272425" y="880428"/>
            <a:ext cx="4299575" cy="523220"/>
          </a:xfrm>
          <a:prstGeom prst="rect">
            <a:avLst/>
          </a:prstGeom>
          <a:noFill/>
        </p:spPr>
        <p:txBody>
          <a:bodyPr wrap="none" rtlCol="0">
            <a:spAutoFit/>
          </a:bodyPr>
          <a:lstStyle/>
          <a:p>
            <a:r>
              <a:rPr lang="en-GB" sz="2800" b="1" kern="0" dirty="0">
                <a:solidFill>
                  <a:srgbClr val="003399"/>
                </a:solidFill>
                <a:latin typeface="Arial"/>
                <a:ea typeface="+mj-ea"/>
                <a:cs typeface="+mj-cs"/>
              </a:rPr>
              <a:t>Beam profile at 270 GHz</a:t>
            </a:r>
            <a:endParaRPr lang="en-GB" sz="2000" dirty="0">
              <a:solidFill>
                <a:srgbClr val="000099"/>
              </a:solidFill>
            </a:endParaRPr>
          </a:p>
        </p:txBody>
      </p:sp>
      <p:graphicFrame>
        <p:nvGraphicFramePr>
          <p:cNvPr id="7" name="Object 6">
            <a:extLst>
              <a:ext uri="{FF2B5EF4-FFF2-40B4-BE49-F238E27FC236}">
                <a16:creationId xmlns:a16="http://schemas.microsoft.com/office/drawing/2014/main" id="{70DB5BEE-86B6-4A65-81BF-6FA15CE3CD45}"/>
              </a:ext>
            </a:extLst>
          </p:cNvPr>
          <p:cNvGraphicFramePr>
            <a:graphicFrameLocks noChangeAspect="1"/>
          </p:cNvGraphicFramePr>
          <p:nvPr>
            <p:extLst>
              <p:ext uri="{D42A27DB-BD31-4B8C-83A1-F6EECF244321}">
                <p14:modId xmlns:p14="http://schemas.microsoft.com/office/powerpoint/2010/main" val="786172984"/>
              </p:ext>
            </p:extLst>
          </p:nvPr>
        </p:nvGraphicFramePr>
        <p:xfrm>
          <a:off x="4950900" y="1155640"/>
          <a:ext cx="3921125" cy="3000375"/>
        </p:xfrm>
        <a:graphic>
          <a:graphicData uri="http://schemas.openxmlformats.org/presentationml/2006/ole">
            <mc:AlternateContent xmlns:mc="http://schemas.openxmlformats.org/markup-compatibility/2006">
              <mc:Choice xmlns:v="urn:schemas-microsoft-com:vml" Requires="v">
                <p:oleObj spid="_x0000_s5138" name="Graph" r:id="rId5" imgW="3920760" imgH="3000960" progId="Origin50.Graph">
                  <p:embed/>
                </p:oleObj>
              </mc:Choice>
              <mc:Fallback>
                <p:oleObj name="Graph" r:id="rId5" imgW="3920760" imgH="3000960" progId="Origin50.Graph">
                  <p:embed/>
                  <p:pic>
                    <p:nvPicPr>
                      <p:cNvPr id="7" name="Object 6">
                        <a:extLst>
                          <a:ext uri="{FF2B5EF4-FFF2-40B4-BE49-F238E27FC236}">
                            <a16:creationId xmlns:a16="http://schemas.microsoft.com/office/drawing/2014/main" id="{70DB5BEE-86B6-4A65-81BF-6FA15CE3CD45}"/>
                          </a:ext>
                        </a:extLst>
                      </p:cNvPr>
                      <p:cNvPicPr/>
                      <p:nvPr/>
                    </p:nvPicPr>
                    <p:blipFill>
                      <a:blip r:embed="rId6"/>
                      <a:stretch>
                        <a:fillRect/>
                      </a:stretch>
                    </p:blipFill>
                    <p:spPr>
                      <a:xfrm>
                        <a:off x="4950900" y="1155640"/>
                        <a:ext cx="3921125" cy="30003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F82045B-0BE7-4476-BD1E-69DDB2A59C9F}"/>
              </a:ext>
            </a:extLst>
          </p:cNvPr>
          <p:cNvGraphicFramePr>
            <a:graphicFrameLocks noChangeAspect="1"/>
          </p:cNvGraphicFramePr>
          <p:nvPr>
            <p:extLst>
              <p:ext uri="{D42A27DB-BD31-4B8C-83A1-F6EECF244321}">
                <p14:modId xmlns:p14="http://schemas.microsoft.com/office/powerpoint/2010/main" val="1540502320"/>
              </p:ext>
            </p:extLst>
          </p:nvPr>
        </p:nvGraphicFramePr>
        <p:xfrm>
          <a:off x="4945799" y="3803036"/>
          <a:ext cx="3921125" cy="3000375"/>
        </p:xfrm>
        <a:graphic>
          <a:graphicData uri="http://schemas.openxmlformats.org/presentationml/2006/ole">
            <mc:AlternateContent xmlns:mc="http://schemas.openxmlformats.org/markup-compatibility/2006">
              <mc:Choice xmlns:v="urn:schemas-microsoft-com:vml" Requires="v">
                <p:oleObj spid="_x0000_s5139" name="Graph" r:id="rId7" imgW="3920760" imgH="3000960" progId="Origin50.Graph">
                  <p:embed/>
                </p:oleObj>
              </mc:Choice>
              <mc:Fallback>
                <p:oleObj name="Graph" r:id="rId7" imgW="3920760" imgH="3000960" progId="Origin50.Graph">
                  <p:embed/>
                  <p:pic>
                    <p:nvPicPr>
                      <p:cNvPr id="8" name="Object 7">
                        <a:extLst>
                          <a:ext uri="{FF2B5EF4-FFF2-40B4-BE49-F238E27FC236}">
                            <a16:creationId xmlns:a16="http://schemas.microsoft.com/office/drawing/2014/main" id="{FF82045B-0BE7-4476-BD1E-69DDB2A59C9F}"/>
                          </a:ext>
                        </a:extLst>
                      </p:cNvPr>
                      <p:cNvPicPr/>
                      <p:nvPr/>
                    </p:nvPicPr>
                    <p:blipFill>
                      <a:blip r:embed="rId8"/>
                      <a:stretch>
                        <a:fillRect/>
                      </a:stretch>
                    </p:blipFill>
                    <p:spPr>
                      <a:xfrm>
                        <a:off x="4945799" y="3803036"/>
                        <a:ext cx="3921125" cy="3000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FB5639B-E484-4BDC-9120-ED0AD4F817CC}"/>
              </a:ext>
            </a:extLst>
          </p:cNvPr>
          <p:cNvGraphicFramePr>
            <a:graphicFrameLocks noChangeAspect="1"/>
          </p:cNvGraphicFramePr>
          <p:nvPr>
            <p:extLst>
              <p:ext uri="{D42A27DB-BD31-4B8C-83A1-F6EECF244321}">
                <p14:modId xmlns:p14="http://schemas.microsoft.com/office/powerpoint/2010/main" val="4250497614"/>
              </p:ext>
            </p:extLst>
          </p:nvPr>
        </p:nvGraphicFramePr>
        <p:xfrm>
          <a:off x="659355" y="1147979"/>
          <a:ext cx="3921125" cy="3000375"/>
        </p:xfrm>
        <a:graphic>
          <a:graphicData uri="http://schemas.openxmlformats.org/presentationml/2006/ole">
            <mc:AlternateContent xmlns:mc="http://schemas.openxmlformats.org/markup-compatibility/2006">
              <mc:Choice xmlns:v="urn:schemas-microsoft-com:vml" Requires="v">
                <p:oleObj spid="_x0000_s5140" name="Graph" r:id="rId9" imgW="3920760" imgH="3000960" progId="Origin50.Graph">
                  <p:embed/>
                </p:oleObj>
              </mc:Choice>
              <mc:Fallback>
                <p:oleObj name="Graph" r:id="rId9" imgW="3920760" imgH="3000960" progId="Origin50.Graph">
                  <p:embed/>
                  <p:pic>
                    <p:nvPicPr>
                      <p:cNvPr id="9" name="Object 8">
                        <a:extLst>
                          <a:ext uri="{FF2B5EF4-FFF2-40B4-BE49-F238E27FC236}">
                            <a16:creationId xmlns:a16="http://schemas.microsoft.com/office/drawing/2014/main" id="{4FB5639B-E484-4BDC-9120-ED0AD4F817CC}"/>
                          </a:ext>
                        </a:extLst>
                      </p:cNvPr>
                      <p:cNvPicPr/>
                      <p:nvPr/>
                    </p:nvPicPr>
                    <p:blipFill>
                      <a:blip r:embed="rId10"/>
                      <a:stretch>
                        <a:fillRect/>
                      </a:stretch>
                    </p:blipFill>
                    <p:spPr>
                      <a:xfrm>
                        <a:off x="659355" y="1147979"/>
                        <a:ext cx="3921125" cy="3000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54D2F17-7D16-415B-A56D-02AE504DE4BC}"/>
              </a:ext>
            </a:extLst>
          </p:cNvPr>
          <p:cNvGraphicFramePr>
            <a:graphicFrameLocks noChangeAspect="1"/>
          </p:cNvGraphicFramePr>
          <p:nvPr>
            <p:extLst>
              <p:ext uri="{D42A27DB-BD31-4B8C-83A1-F6EECF244321}">
                <p14:modId xmlns:p14="http://schemas.microsoft.com/office/powerpoint/2010/main" val="1092091559"/>
              </p:ext>
            </p:extLst>
          </p:nvPr>
        </p:nvGraphicFramePr>
        <p:xfrm>
          <a:off x="659359" y="3788427"/>
          <a:ext cx="3921125" cy="3000375"/>
        </p:xfrm>
        <a:graphic>
          <a:graphicData uri="http://schemas.openxmlformats.org/presentationml/2006/ole">
            <mc:AlternateContent xmlns:mc="http://schemas.openxmlformats.org/markup-compatibility/2006">
              <mc:Choice xmlns:v="urn:schemas-microsoft-com:vml" Requires="v">
                <p:oleObj spid="_x0000_s5141" name="Graph" r:id="rId11" imgW="3920760" imgH="3000960" progId="Origin50.Graph">
                  <p:embed/>
                </p:oleObj>
              </mc:Choice>
              <mc:Fallback>
                <p:oleObj name="Graph" r:id="rId11" imgW="3920760" imgH="3000960" progId="Origin50.Graph">
                  <p:embed/>
                  <p:pic>
                    <p:nvPicPr>
                      <p:cNvPr id="10" name="Object 9">
                        <a:extLst>
                          <a:ext uri="{FF2B5EF4-FFF2-40B4-BE49-F238E27FC236}">
                            <a16:creationId xmlns:a16="http://schemas.microsoft.com/office/drawing/2014/main" id="{454D2F17-7D16-415B-A56D-02AE504DE4BC}"/>
                          </a:ext>
                        </a:extLst>
                      </p:cNvPr>
                      <p:cNvPicPr/>
                      <p:nvPr/>
                    </p:nvPicPr>
                    <p:blipFill>
                      <a:blip r:embed="rId12"/>
                      <a:stretch>
                        <a:fillRect/>
                      </a:stretch>
                    </p:blipFill>
                    <p:spPr>
                      <a:xfrm>
                        <a:off x="659359" y="3788427"/>
                        <a:ext cx="3921125" cy="3000375"/>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D24AFCAC-4120-4B21-A84E-75E1800DB4AD}"/>
              </a:ext>
            </a:extLst>
          </p:cNvPr>
          <p:cNvSpPr txBox="1"/>
          <p:nvPr/>
        </p:nvSpPr>
        <p:spPr>
          <a:xfrm>
            <a:off x="308819" y="3694350"/>
            <a:ext cx="1124026" cy="461665"/>
          </a:xfrm>
          <a:prstGeom prst="rect">
            <a:avLst/>
          </a:prstGeom>
          <a:noFill/>
        </p:spPr>
        <p:txBody>
          <a:bodyPr wrap="none" rtlCol="0">
            <a:spAutoFit/>
          </a:bodyPr>
          <a:lstStyle/>
          <a:p>
            <a:r>
              <a:rPr lang="en-GB" b="1" dirty="0">
                <a:solidFill>
                  <a:srgbClr val="000099"/>
                </a:solidFill>
              </a:rPr>
              <a:t>E-field</a:t>
            </a:r>
          </a:p>
        </p:txBody>
      </p:sp>
      <p:sp>
        <p:nvSpPr>
          <p:cNvPr id="12" name="TextBox 11">
            <a:extLst>
              <a:ext uri="{FF2B5EF4-FFF2-40B4-BE49-F238E27FC236}">
                <a16:creationId xmlns:a16="http://schemas.microsoft.com/office/drawing/2014/main" id="{8626F147-9B5C-4E40-9627-4C96C70CCB85}"/>
              </a:ext>
            </a:extLst>
          </p:cNvPr>
          <p:cNvSpPr txBox="1"/>
          <p:nvPr/>
        </p:nvSpPr>
        <p:spPr>
          <a:xfrm>
            <a:off x="4585472" y="3694350"/>
            <a:ext cx="1141659" cy="461665"/>
          </a:xfrm>
          <a:prstGeom prst="rect">
            <a:avLst/>
          </a:prstGeom>
          <a:noFill/>
        </p:spPr>
        <p:txBody>
          <a:bodyPr wrap="none" rtlCol="0">
            <a:spAutoFit/>
          </a:bodyPr>
          <a:lstStyle/>
          <a:p>
            <a:r>
              <a:rPr lang="en-GB" b="1" dirty="0">
                <a:solidFill>
                  <a:srgbClr val="000099"/>
                </a:solidFill>
              </a:rPr>
              <a:t>H-field</a:t>
            </a:r>
          </a:p>
        </p:txBody>
      </p:sp>
      <p:sp>
        <p:nvSpPr>
          <p:cNvPr id="13" name="Title 1">
            <a:extLst>
              <a:ext uri="{FF2B5EF4-FFF2-40B4-BE49-F238E27FC236}">
                <a16:creationId xmlns:a16="http://schemas.microsoft.com/office/drawing/2014/main" id="{C57A4E6B-E4F9-4D25-921A-D5EF61368AB9}"/>
              </a:ext>
            </a:extLst>
          </p:cNvPr>
          <p:cNvSpPr>
            <a:spLocks noGrp="1"/>
          </p:cNvSpPr>
          <p:nvPr>
            <p:ph type="title"/>
          </p:nvPr>
        </p:nvSpPr>
        <p:spPr>
          <a:xfrm>
            <a:off x="293615" y="260648"/>
            <a:ext cx="6798665" cy="1143000"/>
          </a:xfrm>
        </p:spPr>
        <p:txBody>
          <a:bodyPr/>
          <a:lstStyle/>
          <a:p>
            <a:r>
              <a:rPr lang="en-GB" dirty="0"/>
              <a:t>UTC diode</a:t>
            </a:r>
          </a:p>
        </p:txBody>
      </p:sp>
      <p:pic>
        <p:nvPicPr>
          <p:cNvPr id="2" name="Audio 1">
            <a:hlinkClick r:id="" action="ppaction://media"/>
            <a:extLst>
              <a:ext uri="{FF2B5EF4-FFF2-40B4-BE49-F238E27FC236}">
                <a16:creationId xmlns:a16="http://schemas.microsoft.com/office/drawing/2014/main" id="{9885349D-F60B-4A77-8969-35BDC2771B31}"/>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15773595"/>
      </p:ext>
    </p:extLst>
  </p:cSld>
  <p:clrMapOvr>
    <a:masterClrMapping/>
  </p:clrMapOvr>
  <mc:AlternateContent xmlns:mc="http://schemas.openxmlformats.org/markup-compatibility/2006">
    <mc:Choice xmlns:p14="http://schemas.microsoft.com/office/powerpoint/2010/main" Requires="p14">
      <p:transition spd="slow" p14:dur="2000" advTm="21521"/>
    </mc:Choice>
    <mc:Fallback>
      <p:transition spd="slow" advTm="21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NPL -NiCEMSI 2015">
  <a:themeElements>
    <a:clrScheme name="NPL Colours">
      <a:dk1>
        <a:srgbClr val="005596"/>
      </a:dk1>
      <a:lt1>
        <a:sysClr val="window" lastClr="FFFFFF"/>
      </a:lt1>
      <a:dk2>
        <a:srgbClr val="00AEEF"/>
      </a:dk2>
      <a:lt2>
        <a:srgbClr val="EEECE1"/>
      </a:lt2>
      <a:accent1>
        <a:srgbClr val="005596"/>
      </a:accent1>
      <a:accent2>
        <a:srgbClr val="00AEEF"/>
      </a:accent2>
      <a:accent3>
        <a:srgbClr val="791D7E"/>
      </a:accent3>
      <a:accent4>
        <a:srgbClr val="FFC425"/>
      </a:accent4>
      <a:accent5>
        <a:srgbClr val="EE3224"/>
      </a:accent5>
      <a:accent6>
        <a:srgbClr val="6DB33F"/>
      </a:accent6>
      <a:hlink>
        <a:srgbClr val="0000FF"/>
      </a:hlink>
      <a:folHlink>
        <a:srgbClr val="800080"/>
      </a:folHlink>
    </a:clrScheme>
    <a:fontScheme name="NP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ea typeface="ヒラギノ角ゴ Pro W3" pitchFamily="2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pl-template.potx [Read-Only]" id="{4F18FE66-715F-4FCB-9958-C25F5ACA3037}" vid="{93DF3F42-597B-4180-BDD6-194903F3BA4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271C2DD63DBE409BD62439FCF84BC6" ma:contentTypeVersion="10" ma:contentTypeDescription="Create a new document." ma:contentTypeScope="" ma:versionID="d054aa4e54c8f0e4ee7463ea90e03d65">
  <xsd:schema xmlns:xsd="http://www.w3.org/2001/XMLSchema" xmlns:xs="http://www.w3.org/2001/XMLSchema" xmlns:p="http://schemas.microsoft.com/office/2006/metadata/properties" xmlns:ns3="7a476629-1d5b-4011-b8b2-83d466cab0bb" targetNamespace="http://schemas.microsoft.com/office/2006/metadata/properties" ma:root="true" ma:fieldsID="8f1230af0614c13cdeeb1accf921a8d9" ns3:_="">
    <xsd:import namespace="7a476629-1d5b-4011-b8b2-83d466cab0b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476629-1d5b-4011-b8b2-83d466cab0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2BB34B-0FB7-4D7E-9EF1-FC3C99A0D28B}">
  <ds:schemaRefs>
    <ds:schemaRef ds:uri="http://schemas.microsoft.com/sharepoint/v3/contenttype/forms"/>
  </ds:schemaRefs>
</ds:datastoreItem>
</file>

<file path=customXml/itemProps2.xml><?xml version="1.0" encoding="utf-8"?>
<ds:datastoreItem xmlns:ds="http://schemas.openxmlformats.org/officeDocument/2006/customXml" ds:itemID="{FFF0EC84-0CDF-4957-AD63-9B7E2AB35EB9}">
  <ds:schemaRefs>
    <ds:schemaRef ds:uri="http://schemas.openxmlformats.org/package/2006/metadata/core-properties"/>
    <ds:schemaRef ds:uri="http://purl.org/dc/elements/1.1/"/>
    <ds:schemaRef ds:uri="http://schemas.microsoft.com/office/2006/documentManagement/types"/>
    <ds:schemaRef ds:uri="http://purl.org/dc/terms/"/>
    <ds:schemaRef ds:uri="7a476629-1d5b-4011-b8b2-83d466cab0bb"/>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B204AA3-3386-41BA-A580-50DF7B73B5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476629-1d5b-4011-b8b2-83d466cab0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npl-template</Template>
  <TotalTime>1911</TotalTime>
  <Words>693</Words>
  <Application>Microsoft Office PowerPoint</Application>
  <PresentationFormat>On-screen Show (4:3)</PresentationFormat>
  <Paragraphs>123</Paragraphs>
  <Slides>26</Slides>
  <Notes>8</Notes>
  <HiddenSlides>0</HiddenSlides>
  <MMClips>26</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1" baseType="lpstr">
      <vt:lpstr>Arial</vt:lpstr>
      <vt:lpstr>Times</vt:lpstr>
      <vt:lpstr>Wingdings</vt:lpstr>
      <vt:lpstr>NPL -NiCEMSI 2015</vt:lpstr>
      <vt:lpstr>Graph</vt:lpstr>
      <vt:lpstr>Beam profile characterisation of emitters for terahertz wireless links</vt:lpstr>
      <vt:lpstr>Photoconductive emitters –  uni-travelling carrier (UTC) diodes &amp; PIN diodies </vt:lpstr>
      <vt:lpstr>Measurement setup</vt:lpstr>
      <vt:lpstr>Emitter field planes</vt:lpstr>
      <vt:lpstr>UTC diode  </vt:lpstr>
      <vt:lpstr>UTC diode</vt:lpstr>
      <vt:lpstr>UTC diode</vt:lpstr>
      <vt:lpstr>UTC diode</vt:lpstr>
      <vt:lpstr>UTC diode</vt:lpstr>
      <vt:lpstr>UTC diode  </vt:lpstr>
      <vt:lpstr>UTC diode  </vt:lpstr>
      <vt:lpstr>PIN diode - a broadband emitter </vt:lpstr>
      <vt:lpstr>PIN diode - a broadband emitter </vt:lpstr>
      <vt:lpstr>PIN diode - a broadband emitter </vt:lpstr>
      <vt:lpstr>PIN diode - a broadband emitter </vt:lpstr>
      <vt:lpstr>PIN diode - a broadband emitter </vt:lpstr>
      <vt:lpstr>PIN diode</vt:lpstr>
      <vt:lpstr>PIN diode</vt:lpstr>
      <vt:lpstr>PIN diode</vt:lpstr>
      <vt:lpstr>UTC diode  </vt:lpstr>
      <vt:lpstr>PIN diode</vt:lpstr>
      <vt:lpstr>UTC diode  </vt:lpstr>
      <vt:lpstr>Measurement aspects -  repeatability </vt:lpstr>
      <vt:lpstr>Measurement aspects -  alignment</vt:lpstr>
      <vt:lpstr>Conclusions </vt:lpstr>
      <vt:lpstr>PowerPoint Presentation</vt:lpstr>
    </vt:vector>
  </TitlesOfParts>
  <Company>InHouse Productions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general presentation</dc:subject>
  <dc:creator>Mira Naftaly</dc:creator>
  <cp:lastModifiedBy>Jess Smith</cp:lastModifiedBy>
  <cp:revision>5</cp:revision>
  <cp:lastPrinted>2015-02-02T13:33:46Z</cp:lastPrinted>
  <dcterms:created xsi:type="dcterms:W3CDTF">2020-03-13T12:31:37Z</dcterms:created>
  <dcterms:modified xsi:type="dcterms:W3CDTF">2020-03-16T15:13:11Z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rcoClassification">
    <vt:lpwstr>Not an NPL document (No visible marking)</vt:lpwstr>
  </property>
  <property fmtid="{D5CDD505-2E9C-101B-9397-08002B2CF9AE}" pid="3" name="aliashPowerpointFooter">
    <vt:lpwstr/>
  </property>
  <property fmtid="{D5CDD505-2E9C-101B-9397-08002B2CF9AE}" pid="4" name="ContentTypeId">
    <vt:lpwstr>0x01010099271C2DD63DBE409BD62439FCF84BC6</vt:lpwstr>
  </property>
</Properties>
</file>